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  <p:sldMasterId id="2147483711" r:id="rId2"/>
  </p:sldMasterIdLst>
  <p:notesMasterIdLst>
    <p:notesMasterId r:id="rId41"/>
  </p:notesMasterIdLst>
  <p:sldIdLst>
    <p:sldId id="256" r:id="rId3"/>
    <p:sldId id="2217" r:id="rId4"/>
    <p:sldId id="2214" r:id="rId5"/>
    <p:sldId id="1686" r:id="rId6"/>
    <p:sldId id="977" r:id="rId7"/>
    <p:sldId id="2219" r:id="rId8"/>
    <p:sldId id="2222" r:id="rId9"/>
    <p:sldId id="2223" r:id="rId10"/>
    <p:sldId id="2228" r:id="rId11"/>
    <p:sldId id="2229" r:id="rId12"/>
    <p:sldId id="2230" r:id="rId13"/>
    <p:sldId id="2231" r:id="rId14"/>
    <p:sldId id="2232" r:id="rId15"/>
    <p:sldId id="2220" r:id="rId16"/>
    <p:sldId id="2224" r:id="rId17"/>
    <p:sldId id="2227" r:id="rId18"/>
    <p:sldId id="2226" r:id="rId19"/>
    <p:sldId id="2225" r:id="rId20"/>
    <p:sldId id="2242" r:id="rId21"/>
    <p:sldId id="2243" r:id="rId22"/>
    <p:sldId id="2244" r:id="rId23"/>
    <p:sldId id="2246" r:id="rId24"/>
    <p:sldId id="2247" r:id="rId25"/>
    <p:sldId id="2248" r:id="rId26"/>
    <p:sldId id="2249" r:id="rId27"/>
    <p:sldId id="2250" r:id="rId28"/>
    <p:sldId id="2245" r:id="rId29"/>
    <p:sldId id="2233" r:id="rId30"/>
    <p:sldId id="2235" r:id="rId31"/>
    <p:sldId id="2234" r:id="rId32"/>
    <p:sldId id="2238" r:id="rId33"/>
    <p:sldId id="2237" r:id="rId34"/>
    <p:sldId id="2218" r:id="rId35"/>
    <p:sldId id="2236" r:id="rId36"/>
    <p:sldId id="2241" r:id="rId37"/>
    <p:sldId id="2239" r:id="rId38"/>
    <p:sldId id="2216" r:id="rId39"/>
    <p:sldId id="2240" r:id="rId40"/>
  </p:sldIdLst>
  <p:sldSz cx="9906000" cy="6858000" type="A4"/>
  <p:notesSz cx="6858000" cy="9144000"/>
  <p:embeddedFontLst>
    <p:embeddedFont>
      <p:font typeface="HY견고딕" panose="02030600000101010101" pitchFamily="18" charset="-127"/>
      <p:regular r:id="rId42"/>
    </p:embeddedFont>
    <p:embeddedFont>
      <p:font typeface="KoPub돋움체 Bold" panose="02020603020101020101" pitchFamily="18" charset="-127"/>
      <p:regular r:id="rId43"/>
    </p:embeddedFont>
    <p:embeddedFont>
      <p:font typeface="KoPub돋움체 Medium" panose="02020603020101020101" pitchFamily="18" charset="-127"/>
      <p:regular r:id="rId44"/>
    </p:embeddedFont>
    <p:embeddedFont>
      <p:font typeface="나눔고딕 ExtraBold" panose="020D0904000000000000" pitchFamily="50" charset="-127"/>
      <p:bold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-윤고딕330" panose="02030504000101010101" pitchFamily="18" charset="-127"/>
      <p:regular r:id="rId48"/>
    </p:embeddedFont>
    <p:embeddedFont>
      <p:font typeface="함초롬바탕" panose="02030604000101010101" pitchFamily="18" charset="-127"/>
      <p:regular r:id="rId49"/>
      <p:bold r:id="rId50"/>
    </p:embeddedFont>
    <p:embeddedFont>
      <p:font typeface="Abadi" panose="020B0604020104020204" pitchFamily="34" charset="0"/>
      <p:regular r:id="rId51"/>
    </p:embeddedFont>
    <p:embeddedFont>
      <p:font typeface="Avenir Next LT Pro" panose="020B0504020202020204" pitchFamily="34" charset="0"/>
      <p:regular r:id="rId52"/>
      <p:bold r:id="rId53"/>
      <p:italic r:id="rId54"/>
      <p:bold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Microsoft Sans Serif" panose="020B0604020202020204" pitchFamily="34" charset="0"/>
      <p:regular r:id="rId60"/>
    </p:embeddedFont>
    <p:embeddedFont>
      <p:font typeface="SamsungOne 400" panose="020B0503030303020204" pitchFamily="34" charset="0"/>
      <p:regular r:id="rId61"/>
    </p:embeddedFont>
    <p:embeddedFont>
      <p:font typeface="The Serif Hand Light" panose="03070302030502020204" pitchFamily="66" charset="0"/>
      <p:regular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4D64"/>
    <a:srgbClr val="3333FF"/>
    <a:srgbClr val="CC00FF"/>
    <a:srgbClr val="99CC00"/>
    <a:srgbClr val="006600"/>
    <a:srgbClr val="FFF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6343" autoAdjust="0"/>
  </p:normalViewPr>
  <p:slideViewPr>
    <p:cSldViewPr snapToGrid="0" showGuides="1">
      <p:cViewPr varScale="1">
        <p:scale>
          <a:sx n="106" d="100"/>
          <a:sy n="106" d="100"/>
        </p:scale>
        <p:origin x="824" y="76"/>
      </p:cViewPr>
      <p:guideLst>
        <p:guide orient="horz" pos="958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40820-7081-4AD3-8DA0-FE4B5B7AC534}" type="datetimeFigureOut">
              <a:rPr lang="ko-KR" altLang="en-US" smtClean="0"/>
              <a:t>2020-06-27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B0D4D-FC19-46BB-B745-A5B7F410D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859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atsgo.github.io/natural%20language%20processing/2017/03/09/rnnlst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90538" y="703263"/>
            <a:ext cx="6129337" cy="42449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D50566-EB7F-4578-83A4-5927877D7F20}" type="slidenum">
              <a:rPr kumimoji="0" lang="ko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2527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B0D4D-FC19-46BB-B745-A5B7F410DF0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565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B0D4D-FC19-46BB-B745-A5B7F410DF0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98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B0D4D-FC19-46BB-B745-A5B7F410DF0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926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B0D4D-FC19-46BB-B745-A5B7F410DF0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83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http://blog.naver.com/PostView.nhn?blogId=silvury&amp;logNo=220939233742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B0D4D-FC19-46BB-B745-A5B7F410DF0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126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http://blog.naver.com/PostView.nhn?blogId=sooftware&amp;logNo=221783612034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B0D4D-FC19-46BB-B745-A5B7F410DF0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629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https://ratsgo.github.io/natural%20language%20processing/2017/03/09/rnnlstm/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B0D4D-FC19-46BB-B745-A5B7F410DF0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26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B0D4D-FC19-46BB-B745-A5B7F410DF0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735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B0D4D-FC19-46BB-B745-A5B7F410DF0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58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B0D4D-FC19-46BB-B745-A5B7F410DF0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45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B0D4D-FC19-46BB-B745-A5B7F410DF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71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B0D4D-FC19-46BB-B745-A5B7F410DF0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102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B0D4D-FC19-46BB-B745-A5B7F410DF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11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B0D4D-FC19-46BB-B745-A5B7F410DF0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3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8832471" cy="3172968"/>
          </a:xfrm>
        </p:spPr>
        <p:txBody>
          <a:bodyPr anchor="b">
            <a:normAutofit/>
          </a:bodyPr>
          <a:lstStyle>
            <a:lvl1pPr algn="l">
              <a:defRPr sz="48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8832471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>
            <a:lvl1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02AC24A9-CCB6-4F8D-B8DB-C2F3692CFA5A}" type="datetimeFigureOut">
              <a:rPr lang="en-US" smtClean="0"/>
              <a:pPr/>
              <a:t>6/27/2020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538863" cy="365125"/>
          </a:xfrm>
        </p:spPr>
        <p:txBody>
          <a:bodyPr/>
          <a:lstStyle>
            <a:lvl1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B2DC25EE-239B-4C5F-AAD1-255A7D5F1E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>
            <a:off x="578652" y="4519488"/>
            <a:ext cx="8829891" cy="4571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754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4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  <a:lvl3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3pPr>
            <a:lvl4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4pPr>
            <a:lvl5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9BA548-B41F-4252-BDA5-AFB20CCD6CD5}"/>
              </a:ext>
            </a:extLst>
          </p:cNvPr>
          <p:cNvSpPr/>
          <p:nvPr userDrawn="1"/>
        </p:nvSpPr>
        <p:spPr>
          <a:xfrm>
            <a:off x="6536602" y="357360"/>
            <a:ext cx="3369398" cy="413163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277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6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319">
          <p15:clr>
            <a:srgbClr val="FBAE40"/>
          </p15:clr>
        </p15:guide>
        <p15:guide id="3" pos="5921">
          <p15:clr>
            <a:srgbClr val="FBAE40"/>
          </p15:clr>
        </p15:guide>
        <p15:guide id="4" orient="horz" pos="397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EA24A69-6AEF-4394-BBFE-52249E9E887E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B06346-9826-4E86-9359-3D63E2DDC222}"/>
              </a:ext>
            </a:extLst>
          </p:cNvPr>
          <p:cNvSpPr txBox="1"/>
          <p:nvPr userDrawn="1"/>
        </p:nvSpPr>
        <p:spPr>
          <a:xfrm>
            <a:off x="170996" y="266998"/>
            <a:ext cx="85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Note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477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319">
          <p15:clr>
            <a:srgbClr val="FBAE40"/>
          </p15:clr>
        </p15:guide>
        <p15:guide id="3" pos="5921">
          <p15:clr>
            <a:srgbClr val="FBAE40"/>
          </p15:clr>
        </p15:guide>
        <p15:guide id="4" orient="horz" pos="397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8A7A6AD1-1896-466E-BA89-383343E92BD5}" type="datetime1">
              <a:rPr lang="ko-KR" altLang="en-US" smtClean="0"/>
              <a:pPr/>
              <a:t>2020-06-27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ADD TEXT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96E8B76-8708-485E-9444-64B25B42399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-1" y="-1"/>
            <a:ext cx="3528100" cy="6876321"/>
            <a:chOff x="-1" y="-1"/>
            <a:chExt cx="3256708" cy="6876321"/>
          </a:xfrm>
        </p:grpSpPr>
        <p:grpSp>
          <p:nvGrpSpPr>
            <p:cNvPr id="8" name="그룹 7"/>
            <p:cNvGrpSpPr/>
            <p:nvPr userDrawn="1"/>
          </p:nvGrpSpPr>
          <p:grpSpPr>
            <a:xfrm rot="5400000">
              <a:off x="-2622607" y="2622606"/>
              <a:ext cx="6876320" cy="1631107"/>
              <a:chOff x="2275642" y="5229200"/>
              <a:chExt cx="6876320" cy="1631107"/>
            </a:xfrm>
          </p:grpSpPr>
          <p:sp>
            <p:nvSpPr>
              <p:cNvPr id="9" name="직사각형 8"/>
              <p:cNvSpPr/>
              <p:nvPr userDrawn="1"/>
            </p:nvSpPr>
            <p:spPr>
              <a:xfrm>
                <a:off x="2275642" y="5229200"/>
                <a:ext cx="6868359" cy="1628799"/>
              </a:xfrm>
              <a:prstGeom prst="rect">
                <a:avLst/>
              </a:prstGeom>
              <a:solidFill>
                <a:srgbClr val="8FD8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624" t="57354" r="3996"/>
              <a:stretch/>
            </p:blipFill>
            <p:spPr>
              <a:xfrm>
                <a:off x="2275643" y="5229225"/>
                <a:ext cx="2620208" cy="1631082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7354" r="16540"/>
              <a:stretch/>
            </p:blipFill>
            <p:spPr>
              <a:xfrm>
                <a:off x="4895851" y="5229225"/>
                <a:ext cx="4256111" cy="1631082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 userDrawn="1"/>
          </p:nvGrpSpPr>
          <p:grpSpPr>
            <a:xfrm rot="16200000" flipH="1">
              <a:off x="-997006" y="2622605"/>
              <a:ext cx="6876320" cy="1631107"/>
              <a:chOff x="2275642" y="5229200"/>
              <a:chExt cx="6876320" cy="1631107"/>
            </a:xfrm>
          </p:grpSpPr>
          <p:sp>
            <p:nvSpPr>
              <p:cNvPr id="13" name="직사각형 12"/>
              <p:cNvSpPr/>
              <p:nvPr userDrawn="1"/>
            </p:nvSpPr>
            <p:spPr>
              <a:xfrm>
                <a:off x="2275642" y="5229200"/>
                <a:ext cx="6868359" cy="1628799"/>
              </a:xfrm>
              <a:prstGeom prst="rect">
                <a:avLst/>
              </a:prstGeom>
              <a:solidFill>
                <a:srgbClr val="8FD8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624" t="57354" r="3996"/>
              <a:stretch/>
            </p:blipFill>
            <p:spPr>
              <a:xfrm>
                <a:off x="2275643" y="5229225"/>
                <a:ext cx="2620208" cy="1631082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7354" r="16540"/>
              <a:stretch/>
            </p:blipFill>
            <p:spPr>
              <a:xfrm>
                <a:off x="4895851" y="5229225"/>
                <a:ext cx="4256111" cy="1631082"/>
              </a:xfrm>
              <a:prstGeom prst="rect">
                <a:avLst/>
              </a:prstGeom>
            </p:spPr>
          </p:pic>
        </p:grpSp>
      </p:grp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2" y="1412776"/>
            <a:ext cx="3487381" cy="544522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53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78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 Ti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084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31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 rot="16200000">
            <a:off x="798133" y="2921300"/>
            <a:ext cx="286854" cy="18273"/>
          </a:xfrm>
          <a:prstGeom prst="rect">
            <a:avLst/>
          </a:prstGeom>
          <a:solidFill>
            <a:srgbClr val="F5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69"/>
          </a:p>
        </p:txBody>
      </p:sp>
      <p:sp>
        <p:nvSpPr>
          <p:cNvPr id="13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973771" y="1110853"/>
            <a:ext cx="8200428" cy="50409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125" spc="0" baseline="0"/>
            </a:lvl1pPr>
            <a:lvl2pPr algn="l">
              <a:defRPr sz="2500"/>
            </a:lvl2pPr>
            <a:lvl3pPr algn="l">
              <a:defRPr sz="2500"/>
            </a:lvl3pPr>
            <a:lvl4pPr algn="l">
              <a:defRPr sz="2500"/>
            </a:lvl4pPr>
            <a:lvl5pPr algn="l">
              <a:defRPr sz="2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1F1A2-62E5-4534-A60D-98E32FC58AD5}"/>
              </a:ext>
            </a:extLst>
          </p:cNvPr>
          <p:cNvSpPr txBox="1"/>
          <p:nvPr userDrawn="1"/>
        </p:nvSpPr>
        <p:spPr>
          <a:xfrm>
            <a:off x="505996" y="2714046"/>
            <a:ext cx="852850" cy="5646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3069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7412" y="2060714"/>
            <a:ext cx="8162989" cy="3345775"/>
          </a:xfrm>
        </p:spPr>
        <p:txBody>
          <a:bodyPr>
            <a:noAutofit/>
          </a:bodyPr>
          <a:lstStyle>
            <a:lvl1pPr marL="446456" indent="-446456">
              <a:lnSpc>
                <a:spcPct val="100000"/>
              </a:lnSpc>
              <a:buFont typeface="Wingdings" panose="05000000000000000000" pitchFamily="2" charset="2"/>
              <a:buChar char="u"/>
              <a:defRPr sz="2187" b="0" spc="0" baseline="0">
                <a:solidFill>
                  <a:srgbClr val="808080"/>
                </a:solidFill>
              </a:defRPr>
            </a:lvl1pPr>
            <a:lvl2pPr marL="992988" indent="-535747">
              <a:lnSpc>
                <a:spcPct val="100000"/>
              </a:lnSpc>
              <a:buFont typeface="Wingdings" panose="05000000000000000000" pitchFamily="2" charset="2"/>
              <a:buChar char="v"/>
              <a:defRPr sz="2187" b="0" spc="0" baseline="0">
                <a:solidFill>
                  <a:srgbClr val="808080"/>
                </a:solidFill>
              </a:defRPr>
            </a:lvl2pPr>
            <a:lvl3pPr marL="1360939" indent="-446456">
              <a:lnSpc>
                <a:spcPct val="100000"/>
              </a:lnSpc>
              <a:buFont typeface="Arial" panose="020B0604020202020204" pitchFamily="34" charset="0"/>
              <a:buChar char="•"/>
              <a:defRPr sz="2187" b="0" spc="0" baseline="0">
                <a:solidFill>
                  <a:srgbClr val="808080"/>
                </a:solidFill>
              </a:defRPr>
            </a:lvl3pPr>
            <a:lvl4pPr marL="1907473" indent="-535747">
              <a:lnSpc>
                <a:spcPct val="100000"/>
              </a:lnSpc>
              <a:buFont typeface="+mj-lt"/>
              <a:buAutoNum type="arabicPeriod"/>
              <a:defRPr sz="2187" b="0" spc="0" baseline="0">
                <a:solidFill>
                  <a:srgbClr val="808080"/>
                </a:solidFill>
              </a:defRPr>
            </a:lvl4pPr>
            <a:lvl5pPr marL="2364716" indent="-535747">
              <a:lnSpc>
                <a:spcPct val="100000"/>
              </a:lnSpc>
              <a:buFont typeface="+mj-ea"/>
              <a:buAutoNum type="circleNumDbPlain"/>
              <a:defRPr sz="2187" b="0" spc="0" baseline="0">
                <a:solidFill>
                  <a:srgbClr val="808080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7341501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136524"/>
            <a:ext cx="8780863" cy="89289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136524"/>
            <a:ext cx="8772144" cy="892895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23158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38" y="229650"/>
            <a:ext cx="8423632" cy="70602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638" y="1259457"/>
            <a:ext cx="8423632" cy="491274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638" y="6356350"/>
            <a:ext cx="301913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722774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8847120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8792950" cy="4114800"/>
          </a:xfrm>
        </p:spPr>
        <p:txBody>
          <a:bodyPr anchor="b">
            <a:normAutofit/>
          </a:bodyPr>
          <a:lstStyle>
            <a:lvl1pPr>
              <a:defRPr sz="48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8564082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75668" cy="365125"/>
          </a:xfrm>
        </p:spPr>
        <p:txBody>
          <a:bodyPr/>
          <a:lstStyle>
            <a:lvl1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02AC24A9-CCB6-4F8D-B8DB-C2F3692CFA5A}" type="datetimeFigureOut">
              <a:rPr lang="en-US" smtClean="0"/>
              <a:pPr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63502" cy="365125"/>
          </a:xfrm>
        </p:spPr>
        <p:txBody>
          <a:bodyPr/>
          <a:lstStyle>
            <a:lvl1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794730" cy="365125"/>
          </a:xfrm>
        </p:spPr>
        <p:txBody>
          <a:bodyPr/>
          <a:lstStyle>
            <a:lvl1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2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4" y="1533525"/>
            <a:ext cx="8765694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3" y="1938528"/>
            <a:ext cx="7903982" cy="2990088"/>
          </a:xfrm>
        </p:spPr>
        <p:txBody>
          <a:bodyPr>
            <a:normAutofit/>
          </a:bodyPr>
          <a:lstStyle>
            <a:lvl1pPr>
              <a:defRPr sz="44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02AC24A9-CCB6-4F8D-B8DB-C2F3692CFA5A}" type="datetimeFigureOut">
              <a:rPr lang="en-US" smtClean="0"/>
              <a:pPr/>
              <a:t>6/27/2020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820948" cy="365125"/>
          </a:xfrm>
        </p:spPr>
        <p:txBody>
          <a:bodyPr/>
          <a:lstStyle>
            <a:lvl1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43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59921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61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4334083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8675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52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4316831" cy="464515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>
            <a:lvl1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02AC24A9-CCB6-4F8D-B8DB-C2F3692CFA5A}" type="datetimeFigureOut">
              <a:rPr lang="en-US" smtClean="0"/>
              <a:pPr/>
              <a:t>6/27/2020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71423" cy="365125"/>
          </a:xfrm>
        </p:spPr>
        <p:txBody>
          <a:bodyPr/>
          <a:lstStyle>
            <a:lvl1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86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 Ti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46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pPr/>
              <a:t>6/27/2020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137"/>
          <p:cNvSpPr/>
          <p:nvPr userDrawn="1"/>
        </p:nvSpPr>
        <p:spPr bwMode="auto">
          <a:xfrm rot="10800000">
            <a:off x="0" y="-2"/>
            <a:ext cx="9906000" cy="6858001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60000"/>
                  <a:lumOff val="40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rot="0" spcFirstLastPara="0" vertOverflow="overflow" horzOverflow="overflow" vert="horz" wrap="square" lIns="68584" tIns="34293" rIns="68584" bIns="3429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28"/>
            <a:endParaRPr lang="en-US" sz="1400" dirty="0" err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23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94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29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02AC24A9-CCB6-4F8D-B8DB-C2F3692CFA5A}" type="datetimeFigureOut">
              <a:rPr lang="en-US" smtClean="0"/>
              <a:pPr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521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21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1" r:id="rId4"/>
    <p:sldLayoutId id="2147483697" r:id="rId5"/>
    <p:sldLayoutId id="2147483698" r:id="rId6"/>
    <p:sldLayoutId id="2147483699" r:id="rId7"/>
    <p:sldLayoutId id="214748371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F61F4AA-9FFF-4C17-82B8-B6615DEC6D9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90599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9496" y="949912"/>
            <a:ext cx="9107010" cy="5227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11842" y="6477000"/>
            <a:ext cx="907273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ko-KR" altLang="en-US" sz="1463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auto">
          <a:xfrm>
            <a:off x="6834231" y="6510096"/>
            <a:ext cx="2850341" cy="215292"/>
          </a:xfrm>
          <a:prstGeom prst="rect">
            <a:avLst/>
          </a:prstGeom>
          <a:noFill/>
          <a:ln>
            <a:noFill/>
          </a:ln>
        </p:spPr>
        <p:txBody>
          <a:bodyPr wrap="none" lIns="73125" tIns="38025" rIns="73125" bIns="38025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kumimoji="1" lang="ko-KR" altLang="en-US" sz="900" spc="-50" baseline="0" dirty="0">
                <a:ln w="0">
                  <a:noFill/>
                </a:ln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YDIYGO350" charset="-127"/>
              </a:rPr>
              <a:t>오픈플랫폼 기반 </a:t>
            </a:r>
            <a:r>
              <a:rPr kumimoji="1" lang="en-US" altLang="ko-KR" sz="900" spc="-50" baseline="0" dirty="0">
                <a:ln w="0">
                  <a:noFill/>
                </a:ln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YDIYGO350" charset="-127"/>
              </a:rPr>
              <a:t>IoT </a:t>
            </a:r>
            <a:r>
              <a:rPr kumimoji="1" lang="ko-KR" altLang="en-US" sz="900" spc="-50" baseline="0" dirty="0">
                <a:ln w="0">
                  <a:noFill/>
                </a:ln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YDIYGO350" charset="-127"/>
              </a:rPr>
              <a:t>서비스 개발을 위한 </a:t>
            </a:r>
            <a:r>
              <a:rPr lang="en-US" altLang="ko-KR" sz="900" spc="-50" baseline="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IoT </a:t>
            </a:r>
            <a:r>
              <a:rPr lang="ko-KR" altLang="en-US" sz="900" spc="-50" baseline="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기술과 플랫폼 이해</a:t>
            </a:r>
            <a:endParaRPr lang="en-US" altLang="ko-KR" sz="900" spc="-50" baseline="0" dirty="0"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515108" y="6400800"/>
            <a:ext cx="69925" cy="1828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3990" y="6336259"/>
            <a:ext cx="519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BDB731F-836F-468C-A539-3CB8BFD4F1B7}" type="slidenum">
              <a:rPr lang="ko-KR" alt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pPr/>
              <a:t>‹#›</a:t>
            </a:fld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86AB79-09C5-40E6-87CC-92049902B864}"/>
              </a:ext>
            </a:extLst>
          </p:cNvPr>
          <p:cNvSpPr/>
          <p:nvPr userDrawn="1"/>
        </p:nvSpPr>
        <p:spPr>
          <a:xfrm>
            <a:off x="0" y="355602"/>
            <a:ext cx="9905998" cy="419098"/>
          </a:xfrm>
          <a:prstGeom prst="rect">
            <a:avLst/>
          </a:prstGeom>
          <a:solidFill>
            <a:srgbClr val="18355D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D465C0-EF09-4559-97BB-462BE8046C94}"/>
              </a:ext>
            </a:extLst>
          </p:cNvPr>
          <p:cNvSpPr/>
          <p:nvPr userDrawn="1"/>
        </p:nvSpPr>
        <p:spPr>
          <a:xfrm>
            <a:off x="0" y="319258"/>
            <a:ext cx="9905998" cy="45719"/>
          </a:xfrm>
          <a:prstGeom prst="rect">
            <a:avLst/>
          </a:prstGeom>
          <a:solidFill>
            <a:srgbClr val="029BDE">
              <a:lumMod val="7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ECBDBF-A76E-4B89-A4FB-964BB3C237BE}"/>
              </a:ext>
            </a:extLst>
          </p:cNvPr>
          <p:cNvSpPr/>
          <p:nvPr userDrawn="1"/>
        </p:nvSpPr>
        <p:spPr>
          <a:xfrm>
            <a:off x="306473" y="1"/>
            <a:ext cx="519693" cy="774700"/>
          </a:xfrm>
          <a:prstGeom prst="rect">
            <a:avLst/>
          </a:prstGeom>
          <a:solidFill>
            <a:srgbClr val="414345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217" y="401321"/>
            <a:ext cx="8804355" cy="362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86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KoPub돋움체 Bold" panose="02020603020101020101" pitchFamily="18" charset="-127"/>
          <a:ea typeface="KoPub돋움체 Bold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eco.or.kr/kr/business/climate/contentsid/1520/index.do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am.zipot.com:8080/sites/kci/files/N02202602011/N02202602011.x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5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9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hyperlink" Target="https://machinelearningmastery.com/time-series-prediction-lstm-recurrent-neural-networks-python-keras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indeskkorea.com/news/articleView.html?idxno=21169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blog.naver.com/PostView.nhn?blogId=sooftware&amp;logNo=22178361203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물, 실외, 건물, 앉아있는이(가) 표시된 사진&#10;&#10;자동 생성된 설명">
            <a:extLst>
              <a:ext uri="{FF2B5EF4-FFF2-40B4-BE49-F238E27FC236}">
                <a16:creationId xmlns:a16="http://schemas.microsoft.com/office/drawing/2014/main" id="{047018CA-EDF7-4B14-BB67-5974E40AE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31"/>
          <a:stretch/>
        </p:blipFill>
        <p:spPr>
          <a:xfrm>
            <a:off x="2862834" y="10"/>
            <a:ext cx="704316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27238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2A21D4-63D9-4B70-9CB1-62820EDF4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359" y="1122363"/>
            <a:ext cx="3268980" cy="3204134"/>
          </a:xfrm>
        </p:spPr>
        <p:txBody>
          <a:bodyPr anchor="b">
            <a:normAutofit/>
          </a:bodyPr>
          <a:lstStyle/>
          <a:p>
            <a:r>
              <a:rPr lang="en-US" altLang="ko-KR" sz="4300" dirty="0"/>
              <a:t> </a:t>
            </a:r>
            <a:endParaRPr lang="ko-KR" altLang="en-US" sz="43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CB6827-E24A-4A68-9513-69576BB4F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689" y="5578711"/>
            <a:ext cx="3268979" cy="12499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Carbonium Team</a:t>
            </a:r>
          </a:p>
          <a:p>
            <a:pPr>
              <a:lnSpc>
                <a:spcPct val="100000"/>
              </a:lnSpc>
            </a:pPr>
            <a:endParaRPr lang="en-US" altLang="ko-KR" sz="100" dirty="0"/>
          </a:p>
          <a:p>
            <a:pPr>
              <a:lnSpc>
                <a:spcPct val="100000"/>
              </a:lnSpc>
            </a:pPr>
            <a:r>
              <a:rPr lang="ko-KR" altLang="en-US" sz="1400" dirty="0"/>
              <a:t>이두원 </a:t>
            </a:r>
            <a:r>
              <a:rPr lang="en-US" altLang="ko-KR" sz="1400" dirty="0"/>
              <a:t>/ </a:t>
            </a:r>
            <a:r>
              <a:rPr lang="ko-KR" altLang="en-US" sz="1400" dirty="0"/>
              <a:t>교수</a:t>
            </a:r>
            <a:r>
              <a:rPr lang="en-US" altLang="ko-KR" sz="1400" dirty="0"/>
              <a:t>, Ph.D.</a:t>
            </a:r>
          </a:p>
          <a:p>
            <a:pPr>
              <a:lnSpc>
                <a:spcPct val="100000"/>
              </a:lnSpc>
            </a:pPr>
            <a:r>
              <a:rPr lang="en-US" altLang="ko-KR" sz="1400" dirty="0"/>
              <a:t>doowon.lee@gmail.com</a:t>
            </a:r>
            <a:endParaRPr lang="ko-KR" altLang="en-US" sz="1400" dirty="0"/>
          </a:p>
          <a:p>
            <a:pPr>
              <a:lnSpc>
                <a:spcPct val="100000"/>
              </a:lnSpc>
            </a:pPr>
            <a:endParaRPr lang="ko-KR" alt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720" y="412799"/>
            <a:ext cx="146304" cy="572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36" y="4546920"/>
            <a:ext cx="3231832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CAEBF1-EA6A-4838-A47A-D63EBF486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8603" y="6433617"/>
            <a:ext cx="2529919" cy="203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700" spc="6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Copyright</a:t>
            </a:r>
            <a:r>
              <a:rPr lang="ko-KR" altLang="en-US" sz="700" spc="60" dirty="0">
                <a:solidFill>
                  <a:schemeClr val="bg1"/>
                </a:solidFill>
                <a:latin typeface="Microsoft Sans Serif" panose="020B0604020202020204" pitchFamily="34" charset="0"/>
                <a:ea typeface="KoPub돋움체 Bold" panose="02020603020101020101" pitchFamily="18" charset="-127"/>
                <a:cs typeface="Microsoft Sans Serif" panose="020B0604020202020204" pitchFamily="34" charset="0"/>
              </a:rPr>
              <a:t>Ⓒ</a:t>
            </a:r>
            <a:r>
              <a:rPr lang="en-US" altLang="ko-KR" sz="700" spc="6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2018 </a:t>
            </a:r>
            <a:r>
              <a:rPr lang="en-US" altLang="ko-KR" sz="700" spc="6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HoNEST</a:t>
            </a:r>
            <a:r>
              <a:rPr lang="en-US" altLang="ko-KR" sz="700" spc="6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Inc</a:t>
            </a:r>
            <a:r>
              <a:rPr lang="en-US" altLang="ko-KR" sz="700" b="1" spc="6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</a:t>
            </a:r>
            <a:r>
              <a:rPr lang="en-US" altLang="ko-KR" sz="700" spc="6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All rights reserved</a:t>
            </a:r>
            <a:r>
              <a:rPr lang="en-US" altLang="ko-KR" sz="7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ko-KR" altLang="en-US" sz="700" b="1" dirty="0">
              <a:solidFill>
                <a:schemeClr val="bg1"/>
              </a:solidFill>
              <a:latin typeface="Microsoft Sans Serif" panose="020B0604020202020204" pitchFamily="34" charset="0"/>
              <a:ea typeface="KoPub돋움체 Bold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2D7D21-D0E4-435F-B926-AB60FAD41ACE}"/>
              </a:ext>
            </a:extLst>
          </p:cNvPr>
          <p:cNvSpPr/>
          <p:nvPr/>
        </p:nvSpPr>
        <p:spPr>
          <a:xfrm>
            <a:off x="316837" y="743669"/>
            <a:ext cx="72006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14MAYR0.1</a:t>
            </a:r>
            <a:endParaRPr lang="ko-KR" altLang="en-US" sz="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1A983-4A5F-4D91-ABFC-1BF2A4C626DE}"/>
              </a:ext>
            </a:extLst>
          </p:cNvPr>
          <p:cNvSpPr txBox="1"/>
          <p:nvPr/>
        </p:nvSpPr>
        <p:spPr>
          <a:xfrm>
            <a:off x="281898" y="3624554"/>
            <a:ext cx="371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시멘트 제조 공정에서의 온실가스 배출량 추정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07F432-2723-49A4-8F4B-5C00272DB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EBFFFF"/>
              </a:clrFrom>
              <a:clrTo>
                <a:srgbClr val="EB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5028"/>
          <a:stretch/>
        </p:blipFill>
        <p:spPr bwMode="auto">
          <a:xfrm>
            <a:off x="388357" y="1011307"/>
            <a:ext cx="3268979" cy="259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6ECD24C-2232-4DB9-B95B-59101E7AE16F}"/>
              </a:ext>
            </a:extLst>
          </p:cNvPr>
          <p:cNvSpPr/>
          <p:nvPr/>
        </p:nvSpPr>
        <p:spPr>
          <a:xfrm>
            <a:off x="281898" y="4556064"/>
            <a:ext cx="3573666" cy="419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블록체인 및 </a:t>
            </a:r>
            <a:r>
              <a:rPr lang="en-US" altLang="ko-KR" sz="15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SSL </a:t>
            </a:r>
            <a:r>
              <a:rPr lang="ko-KR" altLang="en-US" sz="15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 </a:t>
            </a:r>
            <a:r>
              <a:rPr lang="en-US" altLang="ko-KR" sz="15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IoT </a:t>
            </a:r>
            <a:r>
              <a:rPr lang="ko-KR" altLang="en-US" sz="15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분석 기반</a:t>
            </a:r>
            <a:endParaRPr lang="ko-KR" altLang="en-US" sz="15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104533B9-C5A9-49A4-9356-FAC047855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6" b="17654"/>
          <a:stretch/>
        </p:blipFill>
        <p:spPr bwMode="auto">
          <a:xfrm>
            <a:off x="8777576" y="892607"/>
            <a:ext cx="846526" cy="237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38">
            <a:extLst>
              <a:ext uri="{FF2B5EF4-FFF2-40B4-BE49-F238E27FC236}">
                <a16:creationId xmlns:a16="http://schemas.microsoft.com/office/drawing/2014/main" id="{0A9139EB-4B80-4E75-8C7E-C5A4B5ADBCA6}"/>
              </a:ext>
            </a:extLst>
          </p:cNvPr>
          <p:cNvSpPr/>
          <p:nvPr/>
        </p:nvSpPr>
        <p:spPr>
          <a:xfrm>
            <a:off x="8706654" y="229721"/>
            <a:ext cx="917448" cy="6187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3174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5501E-B119-47B8-A4B9-C5992BE3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소성공정이란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05B778-2FC4-4148-B38E-EAED1B543E95}"/>
              </a:ext>
            </a:extLst>
          </p:cNvPr>
          <p:cNvSpPr/>
          <p:nvPr/>
        </p:nvSpPr>
        <p:spPr>
          <a:xfrm>
            <a:off x="567248" y="1235186"/>
            <a:ext cx="8663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The Serif Hand Light" panose="03070302030502020204" pitchFamily="66" charset="0"/>
                <a:ea typeface="KoPub돋움체 Bold" panose="02020603020101020101" pitchFamily="18" charset="-127"/>
              </a:rPr>
              <a:t>▌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소성가공 공정 표준 개요</a:t>
            </a:r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8B899B10-E5A8-4D21-A22A-329D73C6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35" y="2020757"/>
            <a:ext cx="7839730" cy="41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71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5501E-B119-47B8-A4B9-C5992BE3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소성공정이란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05B778-2FC4-4148-B38E-EAED1B543E95}"/>
              </a:ext>
            </a:extLst>
          </p:cNvPr>
          <p:cNvSpPr/>
          <p:nvPr/>
        </p:nvSpPr>
        <p:spPr>
          <a:xfrm>
            <a:off x="567248" y="1235186"/>
            <a:ext cx="8663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The Serif Hand Light" panose="03070302030502020204" pitchFamily="66" charset="0"/>
                <a:ea typeface="KoPub돋움체 Bold" panose="02020603020101020101" pitchFamily="18" charset="-127"/>
              </a:rPr>
              <a:t>▌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관리 항목과 설비의 관계</a:t>
            </a:r>
          </a:p>
        </p:txBody>
      </p:sp>
      <p:graphicFrame>
        <p:nvGraphicFramePr>
          <p:cNvPr id="151" name="object 5">
            <a:extLst>
              <a:ext uri="{FF2B5EF4-FFF2-40B4-BE49-F238E27FC236}">
                <a16:creationId xmlns:a16="http://schemas.microsoft.com/office/drawing/2014/main" id="{A01C9AB1-FAEC-420A-B341-BA8814309B54}"/>
              </a:ext>
            </a:extLst>
          </p:cNvPr>
          <p:cNvGraphicFramePr>
            <a:graphicFrameLocks noGrp="1"/>
          </p:cNvGraphicFramePr>
          <p:nvPr/>
        </p:nvGraphicFramePr>
        <p:xfrm>
          <a:off x="839638" y="2005652"/>
          <a:ext cx="8241375" cy="4079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0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4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12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8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맑은 고딕"/>
                        </a:rPr>
                        <a:t>설비명</a:t>
                      </a:r>
                      <a:endParaRPr sz="18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맑은 고딕"/>
                      </a:endParaRPr>
                    </a:p>
                  </a:txBody>
                  <a:tcPr marL="0" marR="0" marT="138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8CDE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8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맑은 고딕"/>
                        </a:rPr>
                        <a:t>관리항목</a:t>
                      </a:r>
                      <a:endParaRPr sz="18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맑은 고딕"/>
                      </a:endParaRPr>
                    </a:p>
                  </a:txBody>
                  <a:tcPr marL="0" marR="0" marT="138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8CD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8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맑은 고딕"/>
                        </a:rPr>
                        <a:t>관련공정</a:t>
                      </a:r>
                      <a:endParaRPr sz="18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맑은 고딕"/>
                      </a:endParaRPr>
                    </a:p>
                  </a:txBody>
                  <a:tcPr marL="0" marR="0" marT="138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8CD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8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맑은 고딕"/>
                        </a:rPr>
                        <a:t>관리</a:t>
                      </a:r>
                      <a:r>
                        <a:rPr sz="1800" b="1" spc="-5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8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맑은 고딕"/>
                        </a:rPr>
                        <a:t>방식</a:t>
                      </a:r>
                      <a:endParaRPr sz="18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맑은 고딕"/>
                      </a:endParaRPr>
                    </a:p>
                  </a:txBody>
                  <a:tcPr marL="0" marR="0" marT="138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8C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600" spc="-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중량저울</a:t>
                      </a:r>
                      <a:endParaRPr sz="16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치수,</a:t>
                      </a:r>
                      <a:r>
                        <a:rPr sz="1400" spc="-2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무게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원소재</a:t>
                      </a:r>
                      <a:r>
                        <a:rPr sz="1400" spc="-3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입출고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M.Sheet/무게,</a:t>
                      </a:r>
                      <a:r>
                        <a:rPr sz="1400" spc="-2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수량환산/오차범위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600" spc="-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절단기</a:t>
                      </a:r>
                      <a:endParaRPr sz="16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각도, 중량,</a:t>
                      </a:r>
                      <a:r>
                        <a:rPr sz="1400" spc="-4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길이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절단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블레이드 교환주기 등 치공구</a:t>
                      </a:r>
                      <a:r>
                        <a:rPr sz="1400" spc="-8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신뢰성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0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600" spc="-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가열로</a:t>
                      </a:r>
                      <a:endParaRPr sz="16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온도, 시간,</a:t>
                      </a:r>
                      <a:r>
                        <a:rPr sz="1400" spc="-4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GAS</a:t>
                      </a: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열처리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실시간 조건 모니터링/실시간</a:t>
                      </a:r>
                      <a:r>
                        <a:rPr sz="1400" spc="-8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그래프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28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600" spc="-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윤활라인</a:t>
                      </a:r>
                      <a:endParaRPr sz="16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028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온도</a:t>
                      </a:r>
                    </a:p>
                  </a:txBody>
                  <a:tcPr marL="0" marR="0" marT="135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피막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87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일정한 </a:t>
                      </a:r>
                      <a:r>
                        <a:rPr sz="1400" spc="-1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피막층/Xbar-R</a:t>
                      </a:r>
                      <a:r>
                        <a:rPr sz="1400" spc="-5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관리도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206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1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소성가공</a:t>
                      </a:r>
                      <a:r>
                        <a:rPr sz="1400" spc="-4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프레스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가압력, 가압</a:t>
                      </a:r>
                      <a:r>
                        <a:rPr sz="1400" spc="-5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시간</a:t>
                      </a:r>
                    </a:p>
                  </a:txBody>
                  <a:tcPr marL="0" marR="0" marT="135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소성가공</a:t>
                      </a:r>
                    </a:p>
                  </a:txBody>
                  <a:tcPr marL="0" marR="0" marT="135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상,하한 오차 관리, 실시간</a:t>
                      </a:r>
                      <a:r>
                        <a:rPr sz="1400" spc="-7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그래프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206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28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600" spc="-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쇼트기</a:t>
                      </a:r>
                      <a:endParaRPr sz="16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225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Scale</a:t>
                      </a:r>
                      <a:r>
                        <a:rPr sz="1400" spc="-3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제거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쇼트</a:t>
                      </a:r>
                    </a:p>
                  </a:txBody>
                  <a:tcPr marL="0" marR="0" marT="135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Shot볼 </a:t>
                      </a:r>
                      <a:r>
                        <a:rPr sz="1400" spc="-1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장입량/Xbar-R, </a:t>
                      </a:r>
                      <a:r>
                        <a:rPr sz="1400" spc="-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pn</a:t>
                      </a:r>
                      <a:r>
                        <a:rPr sz="1400" spc="-3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관리도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206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81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600" spc="-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경도기</a:t>
                      </a:r>
                      <a:endParaRPr sz="16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225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경도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검사</a:t>
                      </a:r>
                    </a:p>
                  </a:txBody>
                  <a:tcPr marL="0" marR="0" marT="1206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spc="-2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Xbar-R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관리도,</a:t>
                      </a:r>
                      <a:r>
                        <a:rPr sz="1400" spc="-1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800" spc="-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c</a:t>
                      </a:r>
                      <a:r>
                        <a:rPr sz="1800" spc="-7" baseline="-20833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pk</a:t>
                      </a:r>
                      <a:endParaRPr sz="1800" baseline="-20833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7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600" spc="-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3차원측정기</a:t>
                      </a:r>
                      <a:endParaRPr sz="16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68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외관검사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검사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49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400" spc="-2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Xbar-R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관리도,</a:t>
                      </a:r>
                      <a:r>
                        <a:rPr sz="1400" spc="-1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spc="1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C</a:t>
                      </a:r>
                      <a:r>
                        <a:rPr sz="1350" spc="15" baseline="-21604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pk</a:t>
                      </a:r>
                      <a:endParaRPr sz="1350" baseline="-21604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49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7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600" spc="-1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성분분석기</a:t>
                      </a:r>
                      <a:endParaRPr sz="16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68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성분검사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검사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49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400" spc="-2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Xbar-R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관리도,</a:t>
                      </a:r>
                      <a:r>
                        <a:rPr sz="1400" spc="-1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spc="1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C</a:t>
                      </a:r>
                      <a:r>
                        <a:rPr sz="1350" spc="15" baseline="-21604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pk</a:t>
                      </a:r>
                      <a:endParaRPr sz="1350" baseline="-21604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49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976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5501E-B119-47B8-A4B9-C5992BE3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소성공정이란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05B778-2FC4-4148-B38E-EAED1B543E95}"/>
              </a:ext>
            </a:extLst>
          </p:cNvPr>
          <p:cNvSpPr/>
          <p:nvPr/>
        </p:nvSpPr>
        <p:spPr>
          <a:xfrm>
            <a:off x="567248" y="1235186"/>
            <a:ext cx="8663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The Serif Hand Light" panose="03070302030502020204" pitchFamily="66" charset="0"/>
                <a:ea typeface="KoPub돋움체 Bold" panose="02020603020101020101" pitchFamily="18" charset="-127"/>
              </a:rPr>
              <a:t>▌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관리 항목과 설비의 관계</a:t>
            </a:r>
          </a:p>
        </p:txBody>
      </p:sp>
      <p:graphicFrame>
        <p:nvGraphicFramePr>
          <p:cNvPr id="151" name="object 5">
            <a:extLst>
              <a:ext uri="{FF2B5EF4-FFF2-40B4-BE49-F238E27FC236}">
                <a16:creationId xmlns:a16="http://schemas.microsoft.com/office/drawing/2014/main" id="{A01C9AB1-FAEC-420A-B341-BA8814309B54}"/>
              </a:ext>
            </a:extLst>
          </p:cNvPr>
          <p:cNvGraphicFramePr>
            <a:graphicFrameLocks noGrp="1"/>
          </p:cNvGraphicFramePr>
          <p:nvPr/>
        </p:nvGraphicFramePr>
        <p:xfrm>
          <a:off x="839638" y="2005652"/>
          <a:ext cx="8241375" cy="4079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0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4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12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8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맑은 고딕"/>
                        </a:rPr>
                        <a:t>설비명</a:t>
                      </a:r>
                      <a:endParaRPr sz="18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맑은 고딕"/>
                      </a:endParaRPr>
                    </a:p>
                  </a:txBody>
                  <a:tcPr marL="0" marR="0" marT="138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8CDE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8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맑은 고딕"/>
                        </a:rPr>
                        <a:t>관리항목</a:t>
                      </a:r>
                      <a:endParaRPr sz="18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맑은 고딕"/>
                      </a:endParaRPr>
                    </a:p>
                  </a:txBody>
                  <a:tcPr marL="0" marR="0" marT="138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8CD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8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맑은 고딕"/>
                        </a:rPr>
                        <a:t>관련공정</a:t>
                      </a:r>
                      <a:endParaRPr sz="18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맑은 고딕"/>
                      </a:endParaRPr>
                    </a:p>
                  </a:txBody>
                  <a:tcPr marL="0" marR="0" marT="138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8CD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8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맑은 고딕"/>
                        </a:rPr>
                        <a:t>관리</a:t>
                      </a:r>
                      <a:r>
                        <a:rPr sz="1800" b="1" spc="-5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8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맑은 고딕"/>
                        </a:rPr>
                        <a:t>방식</a:t>
                      </a:r>
                      <a:endParaRPr sz="18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맑은 고딕"/>
                      </a:endParaRPr>
                    </a:p>
                  </a:txBody>
                  <a:tcPr marL="0" marR="0" marT="138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8C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600" spc="-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중량저울</a:t>
                      </a:r>
                      <a:endParaRPr sz="16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치수,</a:t>
                      </a:r>
                      <a:r>
                        <a:rPr sz="1400" spc="-2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무게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원소재</a:t>
                      </a:r>
                      <a:r>
                        <a:rPr sz="1400" spc="-3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입출고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M.Sheet/무게,</a:t>
                      </a:r>
                      <a:r>
                        <a:rPr sz="1400" spc="-2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수량환산/오차범위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600" spc="-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절단기</a:t>
                      </a:r>
                      <a:endParaRPr sz="16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각도, 중량,</a:t>
                      </a:r>
                      <a:r>
                        <a:rPr sz="1400" spc="-4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길이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절단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블레이드 교환주기 등 치공구</a:t>
                      </a:r>
                      <a:r>
                        <a:rPr sz="1400" spc="-8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신뢰성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0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600" spc="-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가열로</a:t>
                      </a:r>
                      <a:endParaRPr sz="16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온도, 시간,</a:t>
                      </a:r>
                      <a:r>
                        <a:rPr sz="1400" spc="-4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GAS</a:t>
                      </a: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열처리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실시간 조건 모니터링/실시간</a:t>
                      </a:r>
                      <a:r>
                        <a:rPr sz="1400" spc="-8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그래프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28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600" spc="-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윤활라인</a:t>
                      </a:r>
                      <a:endParaRPr sz="16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028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온도</a:t>
                      </a:r>
                    </a:p>
                  </a:txBody>
                  <a:tcPr marL="0" marR="0" marT="135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피막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87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일정한 </a:t>
                      </a:r>
                      <a:r>
                        <a:rPr sz="1400" spc="-1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피막층/Xbar-R</a:t>
                      </a:r>
                      <a:r>
                        <a:rPr sz="1400" spc="-5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관리도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206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1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소성가공</a:t>
                      </a:r>
                      <a:r>
                        <a:rPr sz="1400" spc="-4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프레스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가압력, 가압</a:t>
                      </a:r>
                      <a:r>
                        <a:rPr sz="1400" spc="-5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시간</a:t>
                      </a:r>
                    </a:p>
                  </a:txBody>
                  <a:tcPr marL="0" marR="0" marT="135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소성가공</a:t>
                      </a:r>
                    </a:p>
                  </a:txBody>
                  <a:tcPr marL="0" marR="0" marT="135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상,하한 오차 관리, 실시간</a:t>
                      </a:r>
                      <a:r>
                        <a:rPr sz="1400" spc="-7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그래프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206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28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600" spc="-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쇼트기</a:t>
                      </a:r>
                      <a:endParaRPr sz="16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225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Scale</a:t>
                      </a:r>
                      <a:r>
                        <a:rPr sz="1400" spc="-3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제거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쇼트</a:t>
                      </a:r>
                    </a:p>
                  </a:txBody>
                  <a:tcPr marL="0" marR="0" marT="135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Shot볼 </a:t>
                      </a:r>
                      <a:r>
                        <a:rPr sz="1400" spc="-1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장입량/Xbar-R, </a:t>
                      </a:r>
                      <a:r>
                        <a:rPr sz="1400" spc="-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pn</a:t>
                      </a:r>
                      <a:r>
                        <a:rPr sz="1400" spc="-3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관리도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206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81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600" spc="-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경도기</a:t>
                      </a:r>
                      <a:endParaRPr sz="16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225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경도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검사</a:t>
                      </a:r>
                    </a:p>
                  </a:txBody>
                  <a:tcPr marL="0" marR="0" marT="1206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spc="-2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Xbar-R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관리도,</a:t>
                      </a:r>
                      <a:r>
                        <a:rPr sz="1400" spc="-1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800" spc="-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c</a:t>
                      </a:r>
                      <a:r>
                        <a:rPr sz="1800" spc="-7" baseline="-20833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pk</a:t>
                      </a:r>
                      <a:endParaRPr sz="1800" baseline="-20833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7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600" spc="-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3차원측정기</a:t>
                      </a:r>
                      <a:endParaRPr sz="16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68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외관검사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검사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49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400" spc="-2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Xbar-R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관리도,</a:t>
                      </a:r>
                      <a:r>
                        <a:rPr sz="1400" spc="-1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spc="1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C</a:t>
                      </a:r>
                      <a:r>
                        <a:rPr sz="1350" spc="15" baseline="-21604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pk</a:t>
                      </a:r>
                      <a:endParaRPr sz="1350" baseline="-21604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49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7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600" spc="-1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성분분석기</a:t>
                      </a:r>
                      <a:endParaRPr sz="16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68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성분검사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검사</a:t>
                      </a:r>
                      <a:endParaRPr sz="14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49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400" spc="-25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Xbar-R </a:t>
                      </a:r>
                      <a:r>
                        <a:rPr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관리도,</a:t>
                      </a:r>
                      <a:r>
                        <a:rPr sz="1400" spc="-1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 </a:t>
                      </a:r>
                      <a:r>
                        <a:rPr sz="1400" spc="1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C</a:t>
                      </a:r>
                      <a:r>
                        <a:rPr sz="1350" spc="15" baseline="-21604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맑은 고딕"/>
                        </a:rPr>
                        <a:t>pk</a:t>
                      </a:r>
                      <a:endParaRPr sz="1350" baseline="-21604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맑은 고딕"/>
                      </a:endParaRPr>
                    </a:p>
                  </a:txBody>
                  <a:tcPr marL="0" marR="0" marT="1149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300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5501E-B119-47B8-A4B9-C5992BE3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소성공정이란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05B778-2FC4-4148-B38E-EAED1B543E95}"/>
              </a:ext>
            </a:extLst>
          </p:cNvPr>
          <p:cNvSpPr/>
          <p:nvPr/>
        </p:nvSpPr>
        <p:spPr>
          <a:xfrm>
            <a:off x="567248" y="1235186"/>
            <a:ext cx="8663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The Serif Hand Light" panose="03070302030502020204" pitchFamily="66" charset="0"/>
                <a:ea typeface="KoPub돋움체 Bold" panose="02020603020101020101" pitchFamily="18" charset="-127"/>
              </a:rPr>
              <a:t>▌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공정과 기능의 구성</a:t>
            </a:r>
          </a:p>
        </p:txBody>
      </p:sp>
      <p:pic>
        <p:nvPicPr>
          <p:cNvPr id="250" name="그림 249">
            <a:extLst>
              <a:ext uri="{FF2B5EF4-FFF2-40B4-BE49-F238E27FC236}">
                <a16:creationId xmlns:a16="http://schemas.microsoft.com/office/drawing/2014/main" id="{1C63F37C-B1B5-4FF3-A469-141BFFC8B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26" y="1520825"/>
            <a:ext cx="8300947" cy="503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89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5501E-B119-47B8-A4B9-C5992BE3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소성공정이란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05B778-2FC4-4148-B38E-EAED1B543E95}"/>
              </a:ext>
            </a:extLst>
          </p:cNvPr>
          <p:cNvSpPr/>
          <p:nvPr/>
        </p:nvSpPr>
        <p:spPr>
          <a:xfrm>
            <a:off x="567248" y="1235186"/>
            <a:ext cx="8663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The Serif Hand Light" panose="03070302030502020204" pitchFamily="66" charset="0"/>
                <a:ea typeface="KoPub돋움체 Bold" panose="02020603020101020101" pitchFamily="18" charset="-127"/>
              </a:rPr>
              <a:t>▌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업무흐름도와 정보화 범위</a:t>
            </a:r>
          </a:p>
        </p:txBody>
      </p:sp>
      <p:pic>
        <p:nvPicPr>
          <p:cNvPr id="340" name="그림 339">
            <a:extLst>
              <a:ext uri="{FF2B5EF4-FFF2-40B4-BE49-F238E27FC236}">
                <a16:creationId xmlns:a16="http://schemas.microsoft.com/office/drawing/2014/main" id="{B92DCEF5-1EC3-404F-9927-910D1BCC4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47" y="1761294"/>
            <a:ext cx="8561423" cy="452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43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62796" y="1376362"/>
            <a:ext cx="4076503" cy="5791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탄소배출권 훑어보기</a:t>
            </a: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658297" y="1885949"/>
            <a:ext cx="724770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85801" y="2200481"/>
            <a:ext cx="22637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.1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탄소배출권 배경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2.2 </a:t>
            </a:r>
            <a:r>
              <a:rPr lang="ko-KR" altLang="en-US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탄소배출권 거래제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Reference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5CB7E34-0DF7-4D9D-BE65-AC5340C14066}"/>
              </a:ext>
            </a:extLst>
          </p:cNvPr>
          <p:cNvGrpSpPr/>
          <p:nvPr/>
        </p:nvGrpSpPr>
        <p:grpSpPr>
          <a:xfrm>
            <a:off x="588608" y="687837"/>
            <a:ext cx="2088328" cy="2293358"/>
            <a:chOff x="641525" y="1014937"/>
            <a:chExt cx="2198240" cy="2414062"/>
          </a:xfrm>
        </p:grpSpPr>
        <p:sp>
          <p:nvSpPr>
            <p:cNvPr id="17" name="자유형 112">
              <a:extLst>
                <a:ext uri="{FF2B5EF4-FFF2-40B4-BE49-F238E27FC236}">
                  <a16:creationId xmlns:a16="http://schemas.microsoft.com/office/drawing/2014/main" id="{E5995129-3F02-4B19-A9E5-BFD7ECD8B66F}"/>
                </a:ext>
              </a:extLst>
            </p:cNvPr>
            <p:cNvSpPr/>
            <p:nvPr/>
          </p:nvSpPr>
          <p:spPr>
            <a:xfrm flipV="1">
              <a:off x="641525" y="1343522"/>
              <a:ext cx="2178620" cy="2085477"/>
            </a:xfrm>
            <a:prstGeom prst="rect">
              <a:avLst/>
            </a:prstGeom>
            <a:gradFill flip="none" rotWithShape="1">
              <a:gsLst>
                <a:gs pos="0">
                  <a:srgbClr val="029BDE">
                    <a:lumMod val="50000"/>
                  </a:srgbClr>
                </a:gs>
                <a:gs pos="20000">
                  <a:srgbClr val="029BDE"/>
                </a:gs>
                <a:gs pos="73000">
                  <a:srgbClr val="029BDE">
                    <a:lumMod val="75000"/>
                  </a:srgbClr>
                </a:gs>
                <a:gs pos="78000">
                  <a:srgbClr val="029BDE">
                    <a:lumMod val="50000"/>
                  </a:srgbClr>
                </a:gs>
                <a:gs pos="80000">
                  <a:srgbClr val="029BDE">
                    <a:lumMod val="60000"/>
                    <a:lumOff val="40000"/>
                  </a:srgbClr>
                </a:gs>
                <a:gs pos="80000">
                  <a:srgbClr val="029BDE">
                    <a:lumMod val="60000"/>
                    <a:lumOff val="40000"/>
                  </a:srgbClr>
                </a:gs>
                <a:gs pos="81000">
                  <a:srgbClr val="029BDE">
                    <a:lumMod val="50000"/>
                  </a:srgbClr>
                </a:gs>
              </a:gsLst>
              <a:lin ang="2700000" scaled="0"/>
              <a:tileRect/>
            </a:gradFill>
            <a:ln w="3175" cap="flat" cmpd="sng" algn="ctr">
              <a:gradFill flip="none" rotWithShape="1">
                <a:gsLst>
                  <a:gs pos="0">
                    <a:srgbClr val="DBDBDB">
                      <a:alpha val="0"/>
                    </a:srgbClr>
                  </a:gs>
                  <a:gs pos="50000">
                    <a:srgbClr val="262626">
                      <a:lumMod val="50000"/>
                      <a:lumOff val="50000"/>
                    </a:srgbClr>
                  </a:gs>
                  <a:gs pos="100000">
                    <a:srgbClr val="DBDBDB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</a:ln>
            <a:effectLst>
              <a:innerShdw blurRad="38100" dist="127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freezing" dir="t"/>
            </a:scene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0" normalizeH="0" baseline="0" noProof="0" dirty="0">
                <a:ln>
                  <a:solidFill>
                    <a:srgbClr val="00ADEF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8" name="타원 96">
              <a:extLst>
                <a:ext uri="{FF2B5EF4-FFF2-40B4-BE49-F238E27FC236}">
                  <a16:creationId xmlns:a16="http://schemas.microsoft.com/office/drawing/2014/main" id="{D4413B07-D8F3-4519-80D4-901039FDFAD8}"/>
                </a:ext>
              </a:extLst>
            </p:cNvPr>
            <p:cNvSpPr/>
            <p:nvPr/>
          </p:nvSpPr>
          <p:spPr>
            <a:xfrm>
              <a:off x="751524" y="1475075"/>
              <a:ext cx="1958623" cy="1822370"/>
            </a:xfrm>
            <a:prstGeom prst="snip1Rect">
              <a:avLst>
                <a:gd name="adj" fmla="val 41919"/>
              </a:avLst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3175" cap="flat" cmpd="sng" algn="ctr">
              <a:gradFill flip="none" rotWithShape="1">
                <a:gsLst>
                  <a:gs pos="0">
                    <a:srgbClr val="262626">
                      <a:alpha val="0"/>
                    </a:srgbClr>
                  </a:gs>
                  <a:gs pos="50000">
                    <a:sysClr val="window" lastClr="FFFFFF">
                      <a:lumMod val="75000"/>
                    </a:sysClr>
                  </a:gs>
                  <a:gs pos="100000">
                    <a:srgbClr val="262626">
                      <a:alpha val="0"/>
                    </a:srgbClr>
                  </a:gs>
                </a:gsLst>
                <a:lin ang="10800000" scaled="1"/>
                <a:tileRect/>
              </a:gradFill>
              <a:prstDash val="solid"/>
            </a:ln>
            <a:effectLst>
              <a:innerShdw blurRad="38100" dist="127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2DF49CB-248F-4354-9B28-1B77E1FB9772}"/>
                </a:ext>
              </a:extLst>
            </p:cNvPr>
            <p:cNvSpPr/>
            <p:nvPr/>
          </p:nvSpPr>
          <p:spPr>
            <a:xfrm rot="2724917">
              <a:off x="2002381" y="1364751"/>
              <a:ext cx="1187197" cy="487570"/>
            </a:xfrm>
            <a:prstGeom prst="rtTriangle">
              <a:avLst/>
            </a:prstGeom>
            <a:gradFill flip="none" rotWithShape="1">
              <a:gsLst>
                <a:gs pos="0">
                  <a:srgbClr val="029BDE">
                    <a:lumMod val="50000"/>
                  </a:srgbClr>
                </a:gs>
                <a:gs pos="100000">
                  <a:srgbClr val="029BDE"/>
                </a:gs>
              </a:gsLst>
              <a:lin ang="0" scaled="1"/>
              <a:tileRect/>
            </a:gradFill>
            <a:ln w="3175" cap="flat" cmpd="sng" algn="ctr">
              <a:gradFill flip="none" rotWithShape="1">
                <a:gsLst>
                  <a:gs pos="0">
                    <a:srgbClr val="DBDBDB">
                      <a:alpha val="0"/>
                    </a:srgbClr>
                  </a:gs>
                  <a:gs pos="50000">
                    <a:srgbClr val="262626">
                      <a:lumMod val="50000"/>
                      <a:lumOff val="50000"/>
                    </a:srgbClr>
                  </a:gs>
                  <a:gs pos="100000">
                    <a:srgbClr val="DBDBDB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</a:ln>
            <a:effectLst>
              <a:innerShdw blurRad="38100" dist="127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freezing" dir="t"/>
            </a:scene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u="none" strike="noStrike" kern="0" cap="none" spc="0" normalizeH="0" baseline="0" noProof="0" dirty="0">
                <a:ln>
                  <a:solidFill>
                    <a:srgbClr val="00ADEF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073D1E2-79CB-47DD-8D1F-ACF2C90ED84C}"/>
                </a:ext>
              </a:extLst>
            </p:cNvPr>
            <p:cNvSpPr/>
            <p:nvPr/>
          </p:nvSpPr>
          <p:spPr bwMode="auto">
            <a:xfrm>
              <a:off x="647764" y="2066476"/>
              <a:ext cx="2091308" cy="608598"/>
            </a:xfrm>
            <a:prstGeom prst="rect">
              <a:avLst/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-45720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0" i="0" u="none" strike="noStrike" kern="0" cap="none" spc="0" normalizeH="0" baseline="0" noProof="0" dirty="0">
                  <a:ln>
                    <a:solidFill>
                      <a:srgbClr val="00ADEF">
                        <a:alpha val="0"/>
                      </a:srgbClr>
                    </a:solidFill>
                  </a:ln>
                  <a:solidFill>
                    <a:srgbClr val="029BDE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  <a:cs typeface="+mn-cs"/>
                </a:rPr>
                <a:t>02</a:t>
              </a:r>
              <a:endParaRPr kumimoji="0" lang="en-US" altLang="ko-KR" sz="2000" b="1" i="0" u="none" strike="noStrike" kern="0" cap="none" spc="-50" normalizeH="0" baseline="0" noProof="0" dirty="0">
                <a:ln>
                  <a:solidFill>
                    <a:srgbClr val="00ADEF">
                      <a:alpha val="0"/>
                    </a:srgbClr>
                  </a:solidFill>
                </a:ln>
                <a:solidFill>
                  <a:srgbClr val="029BDE"/>
                </a:solidFill>
                <a:effectLst/>
                <a:uLnTx/>
                <a:uFillTx/>
                <a:latin typeface="맑은 고딕"/>
                <a:ea typeface="HY견고딕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813699"/>
      </p:ext>
    </p:extLst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1649551-4A49-42AC-A3FD-65D2C4BF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탄소배출권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6D89DB-0970-4B7A-AB26-F1C230B86134}"/>
              </a:ext>
            </a:extLst>
          </p:cNvPr>
          <p:cNvSpPr/>
          <p:nvPr/>
        </p:nvSpPr>
        <p:spPr>
          <a:xfrm>
            <a:off x="538677" y="1219319"/>
            <a:ext cx="8663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The Serif Hand Light" panose="03070302030502020204" pitchFamily="66" charset="0"/>
                <a:ea typeface="KoPub돋움체 Bold" panose="02020603020101020101" pitchFamily="18" charset="-127"/>
              </a:rPr>
              <a:t>▌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국내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배출권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이란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8" name="그림 37" descr="big1634.gif">
            <a:extLst>
              <a:ext uri="{FF2B5EF4-FFF2-40B4-BE49-F238E27FC236}">
                <a16:creationId xmlns:a16="http://schemas.microsoft.com/office/drawing/2014/main" id="{690CA7C3-D361-4806-89F1-C226382EBFF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9669" y="4409316"/>
            <a:ext cx="2389587" cy="20630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1294096-64B3-48FF-B077-7717E907B611}"/>
              </a:ext>
            </a:extLst>
          </p:cNvPr>
          <p:cNvSpPr/>
          <p:nvPr/>
        </p:nvSpPr>
        <p:spPr>
          <a:xfrm>
            <a:off x="839638" y="1696666"/>
            <a:ext cx="4953000" cy="125637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90500" indent="-190500" algn="just"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292929"/>
              </a:buClr>
              <a:buFont typeface="Wingdings" pitchFamily="2" charset="2"/>
              <a:buChar char="§"/>
              <a:defRPr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온실가스를 배출할 수 있는 권리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  <a:p>
            <a:pPr marL="190500" indent="-190500" algn="just"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292929"/>
              </a:buClr>
              <a:buFont typeface="Wingdings" pitchFamily="2" charset="2"/>
              <a:buChar char="§"/>
              <a:defRPr/>
            </a:pPr>
            <a:endParaRPr lang="en-US" altLang="ko-KR" sz="9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90500" indent="-190500" algn="just"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292929"/>
              </a:buClr>
              <a:buFont typeface="Wingdings" pitchFamily="2" charset="2"/>
              <a:buChar char="§"/>
              <a:defRPr/>
            </a:pP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6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가지 온실가스 중 이산화탄소의 비중이 가장 높음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313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1649551-4A49-42AC-A3FD-65D2C4BF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탄소배출권 거래제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E899F-444D-460D-BB7C-3E17F6D21211}"/>
              </a:ext>
            </a:extLst>
          </p:cNvPr>
          <p:cNvSpPr txBox="1"/>
          <p:nvPr/>
        </p:nvSpPr>
        <p:spPr>
          <a:xfrm>
            <a:off x="963757" y="1784255"/>
            <a:ext cx="7935804" cy="14391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2015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년부터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배출권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거래제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실시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• 1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 기간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2015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~2017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 →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100%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무상 할당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산업계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2020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년까지 요청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• 2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 기간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2018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~2020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 →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97%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무상 할당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• 3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 기간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2021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년부터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 단위 → 무상 할당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90%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이하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6EB1347-7FAF-46EA-AC0A-53EB00DA1E4C}"/>
              </a:ext>
            </a:extLst>
          </p:cNvPr>
          <p:cNvCxnSpPr/>
          <p:nvPr/>
        </p:nvCxnSpPr>
        <p:spPr>
          <a:xfrm>
            <a:off x="2108684" y="5996125"/>
            <a:ext cx="5688632" cy="0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6994B1-5F5B-4F7D-A9CA-CF149D9C69B4}"/>
              </a:ext>
            </a:extLst>
          </p:cNvPr>
          <p:cNvCxnSpPr/>
          <p:nvPr/>
        </p:nvCxnSpPr>
        <p:spPr>
          <a:xfrm>
            <a:off x="2108684" y="3863488"/>
            <a:ext cx="5688632" cy="0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F0E3F61-B54D-4FC7-A3E1-094DEBCEB8B1}"/>
              </a:ext>
            </a:extLst>
          </p:cNvPr>
          <p:cNvCxnSpPr/>
          <p:nvPr/>
        </p:nvCxnSpPr>
        <p:spPr>
          <a:xfrm>
            <a:off x="2324708" y="3863488"/>
            <a:ext cx="0" cy="2132637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961125-DA0C-471B-8406-C36403376434}"/>
              </a:ext>
            </a:extLst>
          </p:cNvPr>
          <p:cNvCxnSpPr/>
          <p:nvPr/>
        </p:nvCxnSpPr>
        <p:spPr>
          <a:xfrm>
            <a:off x="3116796" y="3863488"/>
            <a:ext cx="0" cy="2132637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125DFBF-6456-4570-953F-E4725D8E6E53}"/>
              </a:ext>
            </a:extLst>
          </p:cNvPr>
          <p:cNvCxnSpPr/>
          <p:nvPr/>
        </p:nvCxnSpPr>
        <p:spPr>
          <a:xfrm>
            <a:off x="3487047" y="3863488"/>
            <a:ext cx="0" cy="2132637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EE3BB1-DD0B-4E92-B75B-0E50F59C2DA0}"/>
              </a:ext>
            </a:extLst>
          </p:cNvPr>
          <p:cNvCxnSpPr/>
          <p:nvPr/>
        </p:nvCxnSpPr>
        <p:spPr>
          <a:xfrm>
            <a:off x="4252152" y="3863488"/>
            <a:ext cx="0" cy="2132637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CC48046-B3E9-41EB-A514-0A26DD3CD43E}"/>
              </a:ext>
            </a:extLst>
          </p:cNvPr>
          <p:cNvCxnSpPr/>
          <p:nvPr/>
        </p:nvCxnSpPr>
        <p:spPr>
          <a:xfrm>
            <a:off x="3491310" y="4432969"/>
            <a:ext cx="760842" cy="0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7B18514-AAA4-4C2B-ABB4-F12FC2590D3A}"/>
              </a:ext>
            </a:extLst>
          </p:cNvPr>
          <p:cNvCxnSpPr/>
          <p:nvPr/>
        </p:nvCxnSpPr>
        <p:spPr>
          <a:xfrm>
            <a:off x="5637076" y="3386042"/>
            <a:ext cx="0" cy="261008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F7B43D-B267-4986-BB93-076F403EF9B6}"/>
              </a:ext>
            </a:extLst>
          </p:cNvPr>
          <p:cNvCxnSpPr/>
          <p:nvPr/>
        </p:nvCxnSpPr>
        <p:spPr>
          <a:xfrm>
            <a:off x="6447131" y="3386042"/>
            <a:ext cx="0" cy="261008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F357B70-4D1C-49A8-840B-2059D81EEF59}"/>
              </a:ext>
            </a:extLst>
          </p:cNvPr>
          <p:cNvCxnSpPr/>
          <p:nvPr/>
        </p:nvCxnSpPr>
        <p:spPr>
          <a:xfrm>
            <a:off x="6814457" y="3386042"/>
            <a:ext cx="0" cy="261008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79A4F61-8FD4-46B2-A1CC-5615EAF3B568}"/>
              </a:ext>
            </a:extLst>
          </p:cNvPr>
          <p:cNvCxnSpPr/>
          <p:nvPr/>
        </p:nvCxnSpPr>
        <p:spPr>
          <a:xfrm>
            <a:off x="7607448" y="3386042"/>
            <a:ext cx="0" cy="2632285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10262A-3561-42A5-A0C7-B638EAA4AD5A}"/>
              </a:ext>
            </a:extLst>
          </p:cNvPr>
          <p:cNvCxnSpPr/>
          <p:nvPr/>
        </p:nvCxnSpPr>
        <p:spPr>
          <a:xfrm flipH="1">
            <a:off x="5637077" y="3374505"/>
            <a:ext cx="810054" cy="3590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5586ABA-FE3D-43CA-98D1-48CEEC045F22}"/>
              </a:ext>
            </a:extLst>
          </p:cNvPr>
          <p:cNvCxnSpPr/>
          <p:nvPr/>
        </p:nvCxnSpPr>
        <p:spPr>
          <a:xfrm>
            <a:off x="6815360" y="3374505"/>
            <a:ext cx="792088" cy="0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5F5663D-F3B3-477C-A908-850D0596CDEC}"/>
              </a:ext>
            </a:extLst>
          </p:cNvPr>
          <p:cNvSpPr txBox="1"/>
          <p:nvPr/>
        </p:nvSpPr>
        <p:spPr>
          <a:xfrm>
            <a:off x="2355577" y="4691083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허용량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8EC1F9-0A88-4364-9D9B-72E74E7BA8AB}"/>
              </a:ext>
            </a:extLst>
          </p:cNvPr>
          <p:cNvSpPr txBox="1"/>
          <p:nvPr/>
        </p:nvSpPr>
        <p:spPr>
          <a:xfrm>
            <a:off x="3516812" y="387264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잉여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허용량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CD88DD-48B7-445D-9228-7B709ECE8D96}"/>
              </a:ext>
            </a:extLst>
          </p:cNvPr>
          <p:cNvSpPr txBox="1"/>
          <p:nvPr/>
        </p:nvSpPr>
        <p:spPr>
          <a:xfrm>
            <a:off x="3512925" y="49043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실제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배출량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8266BD8-3642-4D44-B1BC-B6B7F95CC19B}"/>
              </a:ext>
            </a:extLst>
          </p:cNvPr>
          <p:cNvCxnSpPr/>
          <p:nvPr/>
        </p:nvCxnSpPr>
        <p:spPr>
          <a:xfrm>
            <a:off x="4466946" y="4952693"/>
            <a:ext cx="972108" cy="0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FF93C4C-5333-4679-AA11-DA0D9F285B4D}"/>
              </a:ext>
            </a:extLst>
          </p:cNvPr>
          <p:cNvCxnSpPr/>
          <p:nvPr/>
        </p:nvCxnSpPr>
        <p:spPr>
          <a:xfrm flipV="1">
            <a:off x="4466946" y="4799592"/>
            <a:ext cx="162018" cy="156452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B0380CA-A0BE-4AE1-B68E-AC3DA2BC781D}"/>
              </a:ext>
            </a:extLst>
          </p:cNvPr>
          <p:cNvCxnSpPr/>
          <p:nvPr/>
        </p:nvCxnSpPr>
        <p:spPr>
          <a:xfrm>
            <a:off x="4466946" y="4949479"/>
            <a:ext cx="162018" cy="138145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5E5092A-C892-4060-8382-01A529F44315}"/>
              </a:ext>
            </a:extLst>
          </p:cNvPr>
          <p:cNvCxnSpPr/>
          <p:nvPr/>
        </p:nvCxnSpPr>
        <p:spPr>
          <a:xfrm flipV="1">
            <a:off x="5277036" y="4956044"/>
            <a:ext cx="162018" cy="156452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6905EC-4C1E-494A-8778-264BCD9BAB82}"/>
              </a:ext>
            </a:extLst>
          </p:cNvPr>
          <p:cNvCxnSpPr/>
          <p:nvPr/>
        </p:nvCxnSpPr>
        <p:spPr>
          <a:xfrm>
            <a:off x="5277036" y="4808218"/>
            <a:ext cx="162018" cy="149887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F7E4CD1-5C35-40F3-A167-B370D09C1E45}"/>
              </a:ext>
            </a:extLst>
          </p:cNvPr>
          <p:cNvSpPr txBox="1"/>
          <p:nvPr/>
        </p:nvSpPr>
        <p:spPr>
          <a:xfrm>
            <a:off x="5682971" y="3361771"/>
            <a:ext cx="7200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초과</a:t>
            </a:r>
            <a:endParaRPr lang="en-US" altLang="ko-KR" sz="13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F3DE1F-D43A-45EC-9508-2679887B1BC7}"/>
              </a:ext>
            </a:extLst>
          </p:cNvPr>
          <p:cNvSpPr txBox="1"/>
          <p:nvPr/>
        </p:nvSpPr>
        <p:spPr>
          <a:xfrm>
            <a:off x="5679001" y="454826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허용량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E025A0-4C64-4799-BFA0-33859DA2E2BD}"/>
              </a:ext>
            </a:extLst>
          </p:cNvPr>
          <p:cNvSpPr txBox="1"/>
          <p:nvPr/>
        </p:nvSpPr>
        <p:spPr>
          <a:xfrm>
            <a:off x="6844001" y="454826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실제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0A82B6-101F-4C1F-A293-89D15BA705E5}"/>
              </a:ext>
            </a:extLst>
          </p:cNvPr>
          <p:cNvSpPr txBox="1"/>
          <p:nvPr/>
        </p:nvSpPr>
        <p:spPr>
          <a:xfrm>
            <a:off x="4758354" y="3454103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구매가능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15BD0-FEED-461C-B326-D7FEF5383BC1}"/>
              </a:ext>
            </a:extLst>
          </p:cNvPr>
          <p:cNvSpPr txBox="1"/>
          <p:nvPr/>
        </p:nvSpPr>
        <p:spPr>
          <a:xfrm>
            <a:off x="4510076" y="3997620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판매가능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6DF6C9-8EF6-4BA9-A866-EF75CE1D9C27}"/>
              </a:ext>
            </a:extLst>
          </p:cNvPr>
          <p:cNvSpPr txBox="1"/>
          <p:nvPr/>
        </p:nvSpPr>
        <p:spPr>
          <a:xfrm>
            <a:off x="2586862" y="6073922"/>
            <a:ext cx="14401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기업</a:t>
            </a:r>
            <a:endParaRPr lang="en-US" altLang="ko-KR" sz="13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할당량 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 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80411D-5978-4C04-B27F-E09AC49D019E}"/>
              </a:ext>
            </a:extLst>
          </p:cNvPr>
          <p:cNvSpPr txBox="1"/>
          <p:nvPr/>
        </p:nvSpPr>
        <p:spPr>
          <a:xfrm>
            <a:off x="5948785" y="6073922"/>
            <a:ext cx="14401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기업</a:t>
            </a:r>
            <a:endParaRPr lang="en-US" altLang="ko-KR" sz="13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할당량 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 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배출량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6D89DB-0970-4B7A-AB26-F1C230B86134}"/>
              </a:ext>
            </a:extLst>
          </p:cNvPr>
          <p:cNvSpPr/>
          <p:nvPr/>
        </p:nvSpPr>
        <p:spPr>
          <a:xfrm>
            <a:off x="538677" y="1219319"/>
            <a:ext cx="8663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The Serif Hand Light" panose="03070302030502020204" pitchFamily="66" charset="0"/>
                <a:ea typeface="KoPub돋움체 Bold" panose="02020603020101020101" pitchFamily="18" charset="-127"/>
              </a:rPr>
              <a:t>▌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국내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배출권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거래제</a:t>
            </a:r>
          </a:p>
        </p:txBody>
      </p:sp>
    </p:spTree>
    <p:extLst>
      <p:ext uri="{BB962C8B-B14F-4D97-AF65-F5344CB8AC3E}">
        <p14:creationId xmlns:p14="http://schemas.microsoft.com/office/powerpoint/2010/main" val="10040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1649551-4A49-42AC-A3FD-65D2C4BF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탄소배출권 거래제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6D89DB-0970-4B7A-AB26-F1C230B86134}"/>
              </a:ext>
            </a:extLst>
          </p:cNvPr>
          <p:cNvSpPr/>
          <p:nvPr/>
        </p:nvSpPr>
        <p:spPr>
          <a:xfrm>
            <a:off x="621388" y="1151493"/>
            <a:ext cx="8663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The Serif Hand Light" panose="03070302030502020204" pitchFamily="66" charset="0"/>
                <a:ea typeface="KoPub돋움체 Bold" panose="02020603020101020101" pitchFamily="18" charset="-127"/>
              </a:rPr>
              <a:t>▌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국내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배출권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거래제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F2604D-CDC3-4109-B06A-8187220658F6}"/>
              </a:ext>
            </a:extLst>
          </p:cNvPr>
          <p:cNvSpPr txBox="1"/>
          <p:nvPr/>
        </p:nvSpPr>
        <p:spPr>
          <a:xfrm>
            <a:off x="839638" y="1688536"/>
            <a:ext cx="8307817" cy="49398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기본계획 및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배출권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할당계획 수립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-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주체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녹색성장위원회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-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배출권할당위원회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배출권의 할당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할당업체 지정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-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할당업체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배출권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신청 → 정부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심사 → 계획기간 중 총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배출권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할당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배출권의 거래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-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참여 가격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    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할당대상 업체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                       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개인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법인 및 상호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배출권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거래에 합의한 제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국 개인 또는 법인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-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배출권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거래소 설립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예탁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차입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상쇄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-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배출권을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초과 보유한 업체 → 승인 절차 → 다음 이행연도 예탁 가능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-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이행연도 말에 배출량 상승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배출권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제출 불능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예상시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  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→ 차기 이행연도의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배출권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→ 당해 이행연도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배출권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제출 위해 차입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-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이산화탄소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흡수량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증대분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→ 크레디트 부여 → 목표 한도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충족시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해당량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목표 상쇄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(10%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이내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6C66A2-4C3B-4555-94D4-859DECFA0767}"/>
              </a:ext>
            </a:extLst>
          </p:cNvPr>
          <p:cNvSpPr txBox="1"/>
          <p:nvPr/>
        </p:nvSpPr>
        <p:spPr>
          <a:xfrm>
            <a:off x="2087664" y="3854133"/>
            <a:ext cx="7128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[</a:t>
            </a:r>
            <a:r>
              <a:rPr lang="en-US" altLang="ko-KR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5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010BC4-8035-4200-8C32-629DF523CC18}"/>
              </a:ext>
            </a:extLst>
          </p:cNvPr>
          <p:cNvSpPr/>
          <p:nvPr/>
        </p:nvSpPr>
        <p:spPr>
          <a:xfrm>
            <a:off x="5051454" y="1205354"/>
            <a:ext cx="45514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2"/>
              </a:rPr>
              <a:t>https://www.keco.or.kr/kr/business/climate/contentsid/1520/index.do</a:t>
            </a:r>
            <a:endParaRPr lang="ko-KR" altLang="en-US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61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ABD23-40EB-4BF6-8621-E1253B0C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9B81F2-69D8-4F61-AEBA-95FF87018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20" t="22404" r="18837" b="24209"/>
          <a:stretch/>
        </p:blipFill>
        <p:spPr>
          <a:xfrm>
            <a:off x="1830492" y="2658745"/>
            <a:ext cx="6245015" cy="33053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481A3AE-5959-46C1-97E1-EED748E17CC3}"/>
              </a:ext>
            </a:extLst>
          </p:cNvPr>
          <p:cNvSpPr/>
          <p:nvPr/>
        </p:nvSpPr>
        <p:spPr>
          <a:xfrm>
            <a:off x="1766136" y="2381746"/>
            <a:ext cx="27494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표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 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환경부 주요부재 탄소배출계수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(27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DF01FA-D00D-483D-9553-AF3E05B91819}"/>
              </a:ext>
            </a:extLst>
          </p:cNvPr>
          <p:cNvSpPr/>
          <p:nvPr/>
        </p:nvSpPr>
        <p:spPr>
          <a:xfrm>
            <a:off x="749300" y="1335544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3"/>
              </a:rPr>
              <a:t>http://dam.zipot.com:8080/sites/kci/files/N02202602011/N02202602011.xml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4511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82B68-5672-4A7E-A8D1-D247C43FD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상쇄등록부시스템</a:t>
            </a:r>
            <a:r>
              <a:rPr lang="en-US" altLang="ko-KR" dirty="0"/>
              <a:t>(ORS)</a:t>
            </a:r>
            <a:endParaRPr lang="ko-KR" altLang="en-US" dirty="0"/>
          </a:p>
        </p:txBody>
      </p:sp>
      <p:pic>
        <p:nvPicPr>
          <p:cNvPr id="4" name="상쇄등록부시스템(ORS) 블록체인 홍보동영상">
            <a:hlinkClick r:id="" action="ppaction://media"/>
            <a:extLst>
              <a:ext uri="{FF2B5EF4-FFF2-40B4-BE49-F238E27FC236}">
                <a16:creationId xmlns:a16="http://schemas.microsoft.com/office/drawing/2014/main" id="{D847F523-742D-4F29-A454-0C1D5EE944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9711" y="1273975"/>
            <a:ext cx="9126578" cy="51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1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F9608-57C1-4A72-AB1A-025ADC9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배출활동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7ECFAA-D968-48AC-AFCA-932788492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87" t="21637" r="25607" b="56045"/>
          <a:stretch/>
        </p:blipFill>
        <p:spPr>
          <a:xfrm>
            <a:off x="1525063" y="1049864"/>
            <a:ext cx="6855874" cy="20387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EFF6F8-6C94-4FC8-BE2B-989F9A13D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05" t="23060" r="24581" b="34711"/>
          <a:stretch/>
        </p:blipFill>
        <p:spPr>
          <a:xfrm>
            <a:off x="1525063" y="3136052"/>
            <a:ext cx="6907737" cy="355992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C32C9A-41AE-4C69-9F1B-0EA93152507F}"/>
              </a:ext>
            </a:extLst>
          </p:cNvPr>
          <p:cNvSpPr/>
          <p:nvPr/>
        </p:nvSpPr>
        <p:spPr>
          <a:xfrm>
            <a:off x="5289105" y="397996"/>
            <a:ext cx="364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목표관리지침해설서(2012_12월).pdf</a:t>
            </a:r>
          </a:p>
        </p:txBody>
      </p:sp>
    </p:spTree>
    <p:extLst>
      <p:ext uri="{BB962C8B-B14F-4D97-AF65-F5344CB8AC3E}">
        <p14:creationId xmlns:p14="http://schemas.microsoft.com/office/powerpoint/2010/main" val="3302906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5B90A-E423-42C8-9F08-890F2814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온실가스 배출량의 산정 절차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2B433D5-723A-4F45-A08E-A9AEC97CE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53666"/>
              </p:ext>
            </p:extLst>
          </p:nvPr>
        </p:nvGraphicFramePr>
        <p:xfrm>
          <a:off x="944847" y="2123651"/>
          <a:ext cx="5724271" cy="344678"/>
        </p:xfrm>
        <a:graphic>
          <a:graphicData uri="http://schemas.openxmlformats.org/drawingml/2006/table">
            <a:tbl>
              <a:tblPr/>
              <a:tblGrid>
                <a:gridCol w="651764">
                  <a:extLst>
                    <a:ext uri="{9D8B030D-6E8A-4147-A177-3AD203B41FA5}">
                      <a16:colId xmlns:a16="http://schemas.microsoft.com/office/drawing/2014/main" val="2492710253"/>
                    </a:ext>
                  </a:extLst>
                </a:gridCol>
                <a:gridCol w="5072507">
                  <a:extLst>
                    <a:ext uri="{9D8B030D-6E8A-4147-A177-3AD203B41FA5}">
                      <a16:colId xmlns:a16="http://schemas.microsoft.com/office/drawing/2014/main" val="3469029650"/>
                    </a:ext>
                  </a:extLst>
                </a:gridCol>
              </a:tblGrid>
              <a:tr h="3446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1</a:t>
                      </a: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단계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조직경계의 설정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25330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74D9E749-C5EA-4CA9-A9E6-7B6079555F56}"/>
              </a:ext>
            </a:extLst>
          </p:cNvPr>
          <p:cNvSpPr/>
          <p:nvPr/>
        </p:nvSpPr>
        <p:spPr>
          <a:xfrm>
            <a:off x="839638" y="1089749"/>
            <a:ext cx="8114453" cy="264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환경부</a:t>
            </a:r>
            <a:r>
              <a:rPr lang="en-US" altLang="ko-KR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온실가스 </a:t>
            </a:r>
            <a:r>
              <a:rPr lang="ko-KR" altLang="en-US" sz="1100" dirty="0" err="1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배출권거래제의</a:t>
            </a:r>
            <a:r>
              <a:rPr lang="ko-KR" altLang="en-US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배출량 보고 및 인증에 관한 지침 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시행 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2020. 1. 1.] [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환경부고시 제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2019-245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호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2020. 1. 1., 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일부개정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  <a:endParaRPr lang="ko-KR" altLang="en-US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460015-8F0F-4C39-9A37-6750E6AA1B42}"/>
              </a:ext>
            </a:extLst>
          </p:cNvPr>
          <p:cNvSpPr/>
          <p:nvPr/>
        </p:nvSpPr>
        <p:spPr>
          <a:xfrm>
            <a:off x="839638" y="1676836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 latinLnBrk="1">
              <a:spcBef>
                <a:spcPts val="500"/>
              </a:spcBef>
            </a:pP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별표 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2] 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배출량 등의 산정절차 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8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 관련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B9C0F69-DA0F-4D17-8091-4540AC3EF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196000"/>
              </p:ext>
            </p:extLst>
          </p:nvPr>
        </p:nvGraphicFramePr>
        <p:xfrm>
          <a:off x="944847" y="2668923"/>
          <a:ext cx="5724271" cy="344678"/>
        </p:xfrm>
        <a:graphic>
          <a:graphicData uri="http://schemas.openxmlformats.org/drawingml/2006/table">
            <a:tbl>
              <a:tblPr/>
              <a:tblGrid>
                <a:gridCol w="651764">
                  <a:extLst>
                    <a:ext uri="{9D8B030D-6E8A-4147-A177-3AD203B41FA5}">
                      <a16:colId xmlns:a16="http://schemas.microsoft.com/office/drawing/2014/main" val="2492710253"/>
                    </a:ext>
                  </a:extLst>
                </a:gridCol>
                <a:gridCol w="5072507">
                  <a:extLst>
                    <a:ext uri="{9D8B030D-6E8A-4147-A177-3AD203B41FA5}">
                      <a16:colId xmlns:a16="http://schemas.microsoft.com/office/drawing/2014/main" val="3469029650"/>
                    </a:ext>
                  </a:extLst>
                </a:gridCol>
              </a:tblGrid>
              <a:tr h="3446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2</a:t>
                      </a: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단계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배출활동의 확인</a:t>
                      </a:r>
                      <a:r>
                        <a:rPr lang="en-US" altLang="ko-KR" sz="1300" b="1" kern="0" spc="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·</a:t>
                      </a:r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구분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25330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F3F3111-ADEC-461D-ABEF-4CEBCD815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315094"/>
              </p:ext>
            </p:extLst>
          </p:nvPr>
        </p:nvGraphicFramePr>
        <p:xfrm>
          <a:off x="944846" y="3214195"/>
          <a:ext cx="5724271" cy="344678"/>
        </p:xfrm>
        <a:graphic>
          <a:graphicData uri="http://schemas.openxmlformats.org/drawingml/2006/table">
            <a:tbl>
              <a:tblPr/>
              <a:tblGrid>
                <a:gridCol w="651764">
                  <a:extLst>
                    <a:ext uri="{9D8B030D-6E8A-4147-A177-3AD203B41FA5}">
                      <a16:colId xmlns:a16="http://schemas.microsoft.com/office/drawing/2014/main" val="2492710253"/>
                    </a:ext>
                  </a:extLst>
                </a:gridCol>
                <a:gridCol w="5072507">
                  <a:extLst>
                    <a:ext uri="{9D8B030D-6E8A-4147-A177-3AD203B41FA5}">
                      <a16:colId xmlns:a16="http://schemas.microsoft.com/office/drawing/2014/main" val="3469029650"/>
                    </a:ext>
                  </a:extLst>
                </a:gridCol>
              </a:tblGrid>
              <a:tr h="3446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3</a:t>
                      </a: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단계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모니터링 유형 및 방법의 설정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25330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1BCE1BE-9DB8-49E5-B16D-1C083CF75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394936"/>
              </p:ext>
            </p:extLst>
          </p:nvPr>
        </p:nvGraphicFramePr>
        <p:xfrm>
          <a:off x="944846" y="3759467"/>
          <a:ext cx="5724271" cy="344678"/>
        </p:xfrm>
        <a:graphic>
          <a:graphicData uri="http://schemas.openxmlformats.org/drawingml/2006/table">
            <a:tbl>
              <a:tblPr/>
              <a:tblGrid>
                <a:gridCol w="651764">
                  <a:extLst>
                    <a:ext uri="{9D8B030D-6E8A-4147-A177-3AD203B41FA5}">
                      <a16:colId xmlns:a16="http://schemas.microsoft.com/office/drawing/2014/main" val="2492710253"/>
                    </a:ext>
                  </a:extLst>
                </a:gridCol>
                <a:gridCol w="5072507">
                  <a:extLst>
                    <a:ext uri="{9D8B030D-6E8A-4147-A177-3AD203B41FA5}">
                      <a16:colId xmlns:a16="http://schemas.microsoft.com/office/drawing/2014/main" val="3469029650"/>
                    </a:ext>
                  </a:extLst>
                </a:gridCol>
              </a:tblGrid>
              <a:tr h="3446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4</a:t>
                      </a: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단계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배출량 산정 및 모니터링 체계의 구축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253302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5D90B65-8EB7-4A3B-B4A2-76924FC10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48457"/>
              </p:ext>
            </p:extLst>
          </p:nvPr>
        </p:nvGraphicFramePr>
        <p:xfrm>
          <a:off x="944847" y="4304739"/>
          <a:ext cx="5724271" cy="344678"/>
        </p:xfrm>
        <a:graphic>
          <a:graphicData uri="http://schemas.openxmlformats.org/drawingml/2006/table">
            <a:tbl>
              <a:tblPr/>
              <a:tblGrid>
                <a:gridCol w="651764">
                  <a:extLst>
                    <a:ext uri="{9D8B030D-6E8A-4147-A177-3AD203B41FA5}">
                      <a16:colId xmlns:a16="http://schemas.microsoft.com/office/drawing/2014/main" val="2492710253"/>
                    </a:ext>
                  </a:extLst>
                </a:gridCol>
                <a:gridCol w="5072507">
                  <a:extLst>
                    <a:ext uri="{9D8B030D-6E8A-4147-A177-3AD203B41FA5}">
                      <a16:colId xmlns:a16="http://schemas.microsoft.com/office/drawing/2014/main" val="3469029650"/>
                    </a:ext>
                  </a:extLst>
                </a:gridCol>
              </a:tblGrid>
              <a:tr h="3446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5</a:t>
                      </a: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단계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배출활동별 배출량 산정방법론의 선택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25330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BD86873-CBC8-4C5F-970B-A59B32D06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586505"/>
              </p:ext>
            </p:extLst>
          </p:nvPr>
        </p:nvGraphicFramePr>
        <p:xfrm>
          <a:off x="944846" y="4850011"/>
          <a:ext cx="5724271" cy="344678"/>
        </p:xfrm>
        <a:graphic>
          <a:graphicData uri="http://schemas.openxmlformats.org/drawingml/2006/table">
            <a:tbl>
              <a:tblPr/>
              <a:tblGrid>
                <a:gridCol w="651764">
                  <a:extLst>
                    <a:ext uri="{9D8B030D-6E8A-4147-A177-3AD203B41FA5}">
                      <a16:colId xmlns:a16="http://schemas.microsoft.com/office/drawing/2014/main" val="2492710253"/>
                    </a:ext>
                  </a:extLst>
                </a:gridCol>
                <a:gridCol w="5072507">
                  <a:extLst>
                    <a:ext uri="{9D8B030D-6E8A-4147-A177-3AD203B41FA5}">
                      <a16:colId xmlns:a16="http://schemas.microsoft.com/office/drawing/2014/main" val="3469029650"/>
                    </a:ext>
                  </a:extLst>
                </a:gridCol>
              </a:tblGrid>
              <a:tr h="3446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6</a:t>
                      </a: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단계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배출량 산정 </a:t>
                      </a:r>
                      <a:r>
                        <a:rPr lang="en-US" altLang="ko-KR" sz="1300" b="1" kern="0" spc="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</a:t>
                      </a:r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계산법 혹은 연속측정방법</a:t>
                      </a:r>
                      <a:r>
                        <a:rPr lang="en-US" altLang="ko-KR" sz="1300" b="1" kern="0" spc="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25330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C23EAD-E04D-421A-A72A-0DBD7DF32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105589"/>
              </p:ext>
            </p:extLst>
          </p:nvPr>
        </p:nvGraphicFramePr>
        <p:xfrm>
          <a:off x="944846" y="5395283"/>
          <a:ext cx="5724271" cy="344678"/>
        </p:xfrm>
        <a:graphic>
          <a:graphicData uri="http://schemas.openxmlformats.org/drawingml/2006/table">
            <a:tbl>
              <a:tblPr/>
              <a:tblGrid>
                <a:gridCol w="651764">
                  <a:extLst>
                    <a:ext uri="{9D8B030D-6E8A-4147-A177-3AD203B41FA5}">
                      <a16:colId xmlns:a16="http://schemas.microsoft.com/office/drawing/2014/main" val="2492710253"/>
                    </a:ext>
                  </a:extLst>
                </a:gridCol>
                <a:gridCol w="5072507">
                  <a:extLst>
                    <a:ext uri="{9D8B030D-6E8A-4147-A177-3AD203B41FA5}">
                      <a16:colId xmlns:a16="http://schemas.microsoft.com/office/drawing/2014/main" val="3469029650"/>
                    </a:ext>
                  </a:extLst>
                </a:gridCol>
              </a:tblGrid>
              <a:tr h="3446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7</a:t>
                      </a: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단계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명세서의 작성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253302"/>
                  </a:ext>
                </a:extLst>
              </a:tr>
            </a:tbl>
          </a:graphicData>
        </a:graphic>
      </p:graphicFrame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B22375C1-BF61-4079-AAE5-B20CDF3A43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4096529"/>
              </p:ext>
            </p:extLst>
          </p:nvPr>
        </p:nvGraphicFramePr>
        <p:xfrm>
          <a:off x="6669117" y="5580641"/>
          <a:ext cx="3711575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포장기 셸 개체" showAsIcon="1" r:id="rId3" imgW="3710880" imgH="427680" progId="Package">
                  <p:embed/>
                </p:oleObj>
              </mc:Choice>
              <mc:Fallback>
                <p:oleObj name="포장기 셸 개체" showAsIcon="1" r:id="rId3" imgW="3710880" imgH="427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9117" y="5580641"/>
                        <a:ext cx="3711575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FE9E642D-9037-4FE7-A93E-C1ABCD59CE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148560"/>
              </p:ext>
            </p:extLst>
          </p:nvPr>
        </p:nvGraphicFramePr>
        <p:xfrm>
          <a:off x="7308085" y="6154203"/>
          <a:ext cx="2433638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포장기 셸 개체" showAsIcon="1" r:id="rId5" imgW="2434320" imgH="427680" progId="Package">
                  <p:embed/>
                </p:oleObj>
              </mc:Choice>
              <mc:Fallback>
                <p:oleObj name="포장기 셸 개체" showAsIcon="1" r:id="rId5" imgW="2434320" imgH="427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08085" y="6154203"/>
                        <a:ext cx="2433638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1386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5B90A-E423-42C8-9F08-890F2814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온실가스 배출량의 산정 절차 </a:t>
            </a:r>
            <a:r>
              <a:rPr lang="en-US" altLang="ko-KR" sz="2400" dirty="0"/>
              <a:t>(2)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D9E749-C5EA-4CA9-A9E6-7B6079555F56}"/>
              </a:ext>
            </a:extLst>
          </p:cNvPr>
          <p:cNvSpPr/>
          <p:nvPr/>
        </p:nvSpPr>
        <p:spPr>
          <a:xfrm>
            <a:off x="839638" y="1089749"/>
            <a:ext cx="8114453" cy="264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환경부</a:t>
            </a:r>
            <a:r>
              <a:rPr lang="en-US" altLang="ko-KR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온실가스 </a:t>
            </a:r>
            <a:r>
              <a:rPr lang="ko-KR" altLang="en-US" sz="1100" dirty="0" err="1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배출권거래제의</a:t>
            </a:r>
            <a:r>
              <a:rPr lang="ko-KR" altLang="en-US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배출량 보고 및 인증에 관한 지침 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시행 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2020. 1. 1.] [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환경부고시 제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2019-245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호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2020. 1. 1., 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일부개정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  <a:endParaRPr lang="ko-KR" altLang="en-US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460015-8F0F-4C39-9A37-6750E6AA1B42}"/>
              </a:ext>
            </a:extLst>
          </p:cNvPr>
          <p:cNvSpPr/>
          <p:nvPr/>
        </p:nvSpPr>
        <p:spPr>
          <a:xfrm>
            <a:off x="839637" y="1676836"/>
            <a:ext cx="64687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>
              <a:spcBef>
                <a:spcPts val="500"/>
              </a:spcBef>
            </a:pP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별표 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5] 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배출활동별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시설규모별 산정등급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(Tier) 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최소적용기준 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11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 관련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AE7FB6-EBD0-42D8-A33F-44642BBB21C2}"/>
              </a:ext>
            </a:extLst>
          </p:cNvPr>
          <p:cNvSpPr/>
          <p:nvPr/>
        </p:nvSpPr>
        <p:spPr>
          <a:xfrm>
            <a:off x="839637" y="2166324"/>
            <a:ext cx="8423632" cy="3136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220000"/>
              </a:lnSpc>
              <a:spcBef>
                <a:spcPts val="500"/>
              </a:spcBef>
            </a:pPr>
            <a:r>
              <a:rPr lang="en-US" altLang="ko-KR" sz="14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sz="14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산정등급</a:t>
            </a:r>
            <a:r>
              <a:rPr lang="en-US" altLang="ko-KR" sz="14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(Tier) </a:t>
            </a:r>
            <a:r>
              <a:rPr lang="ko-KR" altLang="en-US" sz="14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분류체계</a:t>
            </a:r>
            <a:endParaRPr lang="ko-KR" altLang="en-US" sz="1000" kern="0" dirty="0"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989013" marR="0" indent="-812800" algn="just" fontAlgn="base" latinLnBrk="1">
              <a:spcBef>
                <a:spcPts val="1200"/>
              </a:spcBef>
              <a:spcAft>
                <a:spcPts val="600"/>
              </a:spcAft>
            </a:pPr>
            <a:r>
              <a:rPr lang="ko-KR" altLang="en-US" sz="1400" kern="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① </a:t>
            </a:r>
            <a:r>
              <a:rPr lang="en-US" altLang="ko-KR" sz="1400" kern="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Tier 1 :</a:t>
            </a:r>
            <a:r>
              <a:rPr lang="ko-KR" altLang="en-US" sz="1400" kern="0" spc="-2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활동자료</a:t>
            </a:r>
            <a:r>
              <a:rPr lang="en-US" altLang="ko-KR" sz="1400" kern="0" spc="-2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IPCC </a:t>
            </a:r>
            <a:r>
              <a:rPr lang="ko-KR" altLang="en-US" sz="1400" kern="0" spc="-2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배출계수</a:t>
            </a:r>
            <a:r>
              <a:rPr lang="en-US" altLang="ko-KR" sz="1400" kern="0" spc="-2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400" kern="0" spc="-2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산화계수</a:t>
            </a:r>
            <a:r>
              <a:rPr lang="en-US" altLang="ko-KR" sz="1400" kern="0" spc="-2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kern="0" spc="-2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발열량 등</a:t>
            </a:r>
            <a:r>
              <a:rPr lang="ko-KR" altLang="en-US" sz="1400" kern="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포함</a:t>
            </a:r>
            <a:r>
              <a:rPr lang="en-US" altLang="ko-KR" sz="1400" kern="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400" kern="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활용하여 배출량을 산정하는 기본방법론</a:t>
            </a:r>
            <a:endParaRPr lang="ko-KR" altLang="en-US" sz="1000" kern="0" dirty="0">
              <a:solidFill>
                <a:srgbClr val="C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89013" marR="0" indent="-812800" algn="just" fontAlgn="base" latinLnBrk="1">
              <a:spcBef>
                <a:spcPts val="1200"/>
              </a:spcBef>
              <a:spcAft>
                <a:spcPts val="600"/>
              </a:spcAft>
            </a:pP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② </a:t>
            </a:r>
            <a:r>
              <a:rPr lang="en-US" altLang="ko-KR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Tier 2 : Tier 1</a:t>
            </a: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보다 더 높은 정확도를 갖는 활동자료</a:t>
            </a:r>
            <a:r>
              <a:rPr lang="en-US" altLang="ko-KR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국가 고유 </a:t>
            </a:r>
            <a:r>
              <a:rPr lang="ko-KR" altLang="en-US" sz="1400" kern="0" spc="-7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배출계수 및 발열량 등 일정부분 시험</a:t>
            </a:r>
            <a:r>
              <a:rPr lang="en-US" altLang="ko-KR" sz="1400" kern="0" spc="-7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400" kern="0" spc="-7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분석을 통하여 개발한</a:t>
            </a: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매개변수 값을 활용하는 배출량 산정방법론</a:t>
            </a:r>
            <a:endParaRPr lang="ko-KR" altLang="en-US" sz="10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89013" marR="0" indent="-812800" algn="just" fontAlgn="base" latinLnBrk="1">
              <a:spcBef>
                <a:spcPts val="1200"/>
              </a:spcBef>
              <a:spcAft>
                <a:spcPts val="600"/>
              </a:spcAft>
            </a:pP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③ </a:t>
            </a:r>
            <a:r>
              <a:rPr lang="en-US" altLang="ko-KR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Tier 3 : </a:t>
            </a:r>
            <a:r>
              <a:rPr lang="en-US" altLang="ko-KR" sz="1400" kern="0" spc="-1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Tier 1, 2</a:t>
            </a:r>
            <a:r>
              <a:rPr lang="ko-KR" altLang="en-US" sz="1400" kern="0" spc="-1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보다 더 높은 정확도를 갖는 활동자료</a:t>
            </a:r>
            <a:r>
              <a:rPr lang="en-US" altLang="ko-KR" sz="1400" kern="0" spc="-1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kern="0" spc="-1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사업자가</a:t>
            </a: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kern="0" spc="-3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사업장</a:t>
            </a:r>
            <a:r>
              <a:rPr lang="en-US" altLang="ko-KR" sz="1400" kern="0" spc="-3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400" kern="0" spc="-3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배출시설 및 감축기술단위의 배출계수 등 상당부분</a:t>
            </a: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시험</a:t>
            </a:r>
            <a:r>
              <a:rPr lang="en-US" altLang="ko-KR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분석을 통하여 개발하거나 공급자로부터 제공받은 매개변수 값을 활용하는 배출량 산정방법론 </a:t>
            </a:r>
            <a:endParaRPr lang="ko-KR" altLang="en-US" sz="10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89013" marR="0" indent="-812800" algn="just" fontAlgn="base" latinLnBrk="1">
              <a:spcBef>
                <a:spcPts val="1200"/>
              </a:spcBef>
              <a:spcAft>
                <a:spcPts val="600"/>
              </a:spcAft>
            </a:pP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④ </a:t>
            </a:r>
            <a:r>
              <a:rPr lang="en-US" altLang="ko-KR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Tier 4 : </a:t>
            </a:r>
            <a:r>
              <a:rPr lang="ko-KR" altLang="en-US" sz="1400" kern="0" spc="-9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굴뚝자동측정기기 등 배출가스 연속측정방법을 활용한 배출량</a:t>
            </a: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산정방법론</a:t>
            </a:r>
            <a:endParaRPr lang="ko-KR" altLang="en-US" sz="10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497DDDB4-4606-426A-94A5-2BDAEC3A7C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778375"/>
              </p:ext>
            </p:extLst>
          </p:nvPr>
        </p:nvGraphicFramePr>
        <p:xfrm>
          <a:off x="6384501" y="6025515"/>
          <a:ext cx="4056063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포장기 셸 개체" showAsIcon="1" r:id="rId3" imgW="4055760" imgH="427680" progId="Package">
                  <p:embed/>
                </p:oleObj>
              </mc:Choice>
              <mc:Fallback>
                <p:oleObj name="포장기 셸 개체" showAsIcon="1" r:id="rId3" imgW="4055760" imgH="427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84501" y="6025515"/>
                        <a:ext cx="4056063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7124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5B90A-E423-42C8-9F08-890F2814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온실가스 배출량의 산정 절차 </a:t>
            </a:r>
            <a:r>
              <a:rPr lang="en-US" altLang="ko-KR" sz="2400" dirty="0"/>
              <a:t>(3)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D9E749-C5EA-4CA9-A9E6-7B6079555F56}"/>
              </a:ext>
            </a:extLst>
          </p:cNvPr>
          <p:cNvSpPr/>
          <p:nvPr/>
        </p:nvSpPr>
        <p:spPr>
          <a:xfrm>
            <a:off x="839638" y="1089749"/>
            <a:ext cx="8114453" cy="264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환경부</a:t>
            </a:r>
            <a:r>
              <a:rPr lang="en-US" altLang="ko-KR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온실가스 </a:t>
            </a:r>
            <a:r>
              <a:rPr lang="ko-KR" altLang="en-US" sz="1100" dirty="0" err="1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배출권거래제의</a:t>
            </a:r>
            <a:r>
              <a:rPr lang="ko-KR" altLang="en-US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배출량 보고 및 인증에 관한 지침 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시행 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2020. 1. 1.] [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환경부고시 제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2019-245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호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2020. 1. 1., 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일부개정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  <a:endParaRPr lang="ko-KR" altLang="en-US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460015-8F0F-4C39-9A37-6750E6AA1B42}"/>
              </a:ext>
            </a:extLst>
          </p:cNvPr>
          <p:cNvSpPr/>
          <p:nvPr/>
        </p:nvSpPr>
        <p:spPr>
          <a:xfrm>
            <a:off x="839637" y="1676836"/>
            <a:ext cx="64687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>
              <a:spcBef>
                <a:spcPts val="500"/>
              </a:spcBef>
            </a:pP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별표 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5] 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배출활동별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시설규모별 산정등급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(Tier) 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최소적용기준 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11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 관련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AE7FB6-EBD0-42D8-A33F-44642BBB21C2}"/>
              </a:ext>
            </a:extLst>
          </p:cNvPr>
          <p:cNvSpPr/>
          <p:nvPr/>
        </p:nvSpPr>
        <p:spPr>
          <a:xfrm>
            <a:off x="839637" y="2166324"/>
            <a:ext cx="8423632" cy="2111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220000"/>
              </a:lnSpc>
              <a:spcBef>
                <a:spcPts val="500"/>
              </a:spcBef>
            </a:pPr>
            <a:r>
              <a:rPr lang="en-US" altLang="ko-KR" sz="14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sz="14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배출량에 따른 시설규모 분류</a:t>
            </a:r>
          </a:p>
          <a:p>
            <a:pPr indent="176213" algn="just" fontAlgn="base" latinLnBrk="1">
              <a:lnSpc>
                <a:spcPct val="220000"/>
              </a:lnSpc>
              <a:spcBef>
                <a:spcPts val="500"/>
              </a:spcBef>
            </a:pPr>
            <a:r>
              <a:rPr lang="ko-KR" altLang="en-US" sz="14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① </a:t>
            </a:r>
            <a:r>
              <a:rPr lang="en-US" altLang="ko-KR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 </a:t>
            </a: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그룹 </a:t>
            </a:r>
            <a:r>
              <a:rPr lang="en-US" altLang="ko-KR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연간 </a:t>
            </a:r>
            <a:r>
              <a:rPr lang="en-US" altLang="ko-KR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톤 미만의 배출시설 </a:t>
            </a:r>
          </a:p>
          <a:p>
            <a:pPr indent="176213" algn="just" fontAlgn="base" latinLnBrk="1">
              <a:lnSpc>
                <a:spcPct val="220000"/>
              </a:lnSpc>
              <a:spcBef>
                <a:spcPts val="500"/>
              </a:spcBef>
            </a:pP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② </a:t>
            </a:r>
            <a:r>
              <a:rPr lang="en-US" altLang="ko-KR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 </a:t>
            </a: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그룹 </a:t>
            </a:r>
            <a:r>
              <a:rPr lang="en-US" altLang="ko-KR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연간 </a:t>
            </a:r>
            <a:r>
              <a:rPr lang="en-US" altLang="ko-KR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톤 이상</a:t>
            </a:r>
            <a:r>
              <a:rPr lang="en-US" altLang="ko-KR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연간 </a:t>
            </a:r>
            <a:r>
              <a:rPr lang="en-US" altLang="ko-KR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50</a:t>
            </a: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톤 미만의 배출시설</a:t>
            </a:r>
          </a:p>
          <a:p>
            <a:pPr indent="176213" algn="just" fontAlgn="base" latinLnBrk="1">
              <a:lnSpc>
                <a:spcPct val="220000"/>
              </a:lnSpc>
              <a:spcBef>
                <a:spcPts val="500"/>
              </a:spcBef>
            </a:pP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③ </a:t>
            </a:r>
            <a:r>
              <a:rPr lang="en-US" altLang="ko-KR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 </a:t>
            </a: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그룹 </a:t>
            </a:r>
            <a:r>
              <a:rPr lang="en-US" altLang="ko-KR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연간 </a:t>
            </a:r>
            <a:r>
              <a:rPr lang="en-US" altLang="ko-KR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50</a:t>
            </a: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톤 이상의 배출시설</a:t>
            </a:r>
            <a:endParaRPr lang="ko-KR" altLang="en-US" sz="10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593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5B90A-E423-42C8-9F08-890F2814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온실가스 배출량의 산정 절차 </a:t>
            </a:r>
            <a:r>
              <a:rPr lang="en-US" altLang="ko-KR" sz="2400" dirty="0"/>
              <a:t>(4)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D9E749-C5EA-4CA9-A9E6-7B6079555F56}"/>
              </a:ext>
            </a:extLst>
          </p:cNvPr>
          <p:cNvSpPr/>
          <p:nvPr/>
        </p:nvSpPr>
        <p:spPr>
          <a:xfrm>
            <a:off x="839638" y="1089749"/>
            <a:ext cx="8114453" cy="264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환경부</a:t>
            </a:r>
            <a:r>
              <a:rPr lang="en-US" altLang="ko-KR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온실가스 </a:t>
            </a:r>
            <a:r>
              <a:rPr lang="ko-KR" altLang="en-US" sz="1100" dirty="0" err="1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배출권거래제의</a:t>
            </a:r>
            <a:r>
              <a:rPr lang="ko-KR" altLang="en-US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배출량 보고 및 인증에 관한 지침 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시행 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2020. 1. 1.] [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환경부고시 제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2019-245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호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2020. 1. 1., 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일부개정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  <a:endParaRPr lang="ko-KR" altLang="en-US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460015-8F0F-4C39-9A37-6750E6AA1B42}"/>
              </a:ext>
            </a:extLst>
          </p:cNvPr>
          <p:cNvSpPr/>
          <p:nvPr/>
        </p:nvSpPr>
        <p:spPr>
          <a:xfrm>
            <a:off x="839637" y="1676836"/>
            <a:ext cx="64687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>
              <a:spcBef>
                <a:spcPts val="500"/>
              </a:spcBef>
            </a:pP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별표 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5] 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배출활동별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시설규모별 산정등급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(Tier) 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최소적용기준 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11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 관련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AE7FB6-EBD0-42D8-A33F-44642BBB21C2}"/>
              </a:ext>
            </a:extLst>
          </p:cNvPr>
          <p:cNvSpPr/>
          <p:nvPr/>
        </p:nvSpPr>
        <p:spPr>
          <a:xfrm>
            <a:off x="839637" y="2166324"/>
            <a:ext cx="84236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>
              <a:spcBef>
                <a:spcPts val="500"/>
              </a:spcBef>
            </a:pPr>
            <a:r>
              <a:rPr lang="en-US" altLang="ko-KR" sz="14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sz="14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배출활동별 및 시설규모별 산정등급</a:t>
            </a:r>
            <a:r>
              <a:rPr lang="en-US" altLang="ko-KR" sz="14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(Tier) </a:t>
            </a:r>
            <a:r>
              <a:rPr lang="ko-KR" altLang="en-US" sz="14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최소 적용기준</a:t>
            </a:r>
            <a:endParaRPr lang="ko-KR" altLang="en-US" sz="10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868906-C3D6-42F8-BB07-53F5D91E51D4}"/>
              </a:ext>
            </a:extLst>
          </p:cNvPr>
          <p:cNvSpPr/>
          <p:nvPr/>
        </p:nvSpPr>
        <p:spPr>
          <a:xfrm>
            <a:off x="1077327" y="2611604"/>
            <a:ext cx="3294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 fontAlgn="base" latinLnBrk="1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kern="0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제품</a:t>
            </a:r>
            <a:r>
              <a:rPr lang="en-US" altLang="ko-KR" sz="1400" b="1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생산</a:t>
            </a:r>
            <a:r>
              <a:rPr lang="en-US" altLang="ko-KR" sz="1400" b="1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공정</a:t>
            </a:r>
            <a:r>
              <a:rPr lang="en-US" altLang="ko-KR" sz="1400" b="1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등에</a:t>
            </a:r>
            <a:r>
              <a:rPr lang="en-US" altLang="ko-KR" sz="1400" b="1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따른</a:t>
            </a:r>
            <a:r>
              <a:rPr lang="en-US" altLang="ko-KR" sz="1400" b="1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온실가스</a:t>
            </a:r>
            <a:r>
              <a:rPr lang="en-US" altLang="ko-KR" sz="1400" b="1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</a:t>
            </a:r>
            <a:endParaRPr lang="en-US" altLang="ko-KR" sz="1400" b="1" kern="0" dirty="0"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6EE478C-B4B7-48B0-A79B-D3B3675EFE0E}"/>
              </a:ext>
            </a:extLst>
          </p:cNvPr>
          <p:cNvGraphicFramePr>
            <a:graphicFrameLocks noGrp="1"/>
          </p:cNvGraphicFramePr>
          <p:nvPr/>
        </p:nvGraphicFramePr>
        <p:xfrm>
          <a:off x="1476588" y="3007148"/>
          <a:ext cx="7037490" cy="2905970"/>
        </p:xfrm>
        <a:graphic>
          <a:graphicData uri="http://schemas.openxmlformats.org/drawingml/2006/table">
            <a:tbl>
              <a:tblPr/>
              <a:tblGrid>
                <a:gridCol w="1924279">
                  <a:extLst>
                    <a:ext uri="{9D8B030D-6E8A-4147-A177-3AD203B41FA5}">
                      <a16:colId xmlns:a16="http://schemas.microsoft.com/office/drawing/2014/main" val="1644357892"/>
                    </a:ext>
                  </a:extLst>
                </a:gridCol>
                <a:gridCol w="426285">
                  <a:extLst>
                    <a:ext uri="{9D8B030D-6E8A-4147-A177-3AD203B41FA5}">
                      <a16:colId xmlns:a16="http://schemas.microsoft.com/office/drawing/2014/main" val="1435844255"/>
                    </a:ext>
                  </a:extLst>
                </a:gridCol>
                <a:gridCol w="426285">
                  <a:extLst>
                    <a:ext uri="{9D8B030D-6E8A-4147-A177-3AD203B41FA5}">
                      <a16:colId xmlns:a16="http://schemas.microsoft.com/office/drawing/2014/main" val="3898666798"/>
                    </a:ext>
                  </a:extLst>
                </a:gridCol>
                <a:gridCol w="426285">
                  <a:extLst>
                    <a:ext uri="{9D8B030D-6E8A-4147-A177-3AD203B41FA5}">
                      <a16:colId xmlns:a16="http://schemas.microsoft.com/office/drawing/2014/main" val="6134368"/>
                    </a:ext>
                  </a:extLst>
                </a:gridCol>
                <a:gridCol w="426285">
                  <a:extLst>
                    <a:ext uri="{9D8B030D-6E8A-4147-A177-3AD203B41FA5}">
                      <a16:colId xmlns:a16="http://schemas.microsoft.com/office/drawing/2014/main" val="3714258318"/>
                    </a:ext>
                  </a:extLst>
                </a:gridCol>
                <a:gridCol w="426285">
                  <a:extLst>
                    <a:ext uri="{9D8B030D-6E8A-4147-A177-3AD203B41FA5}">
                      <a16:colId xmlns:a16="http://schemas.microsoft.com/office/drawing/2014/main" val="1292012388"/>
                    </a:ext>
                  </a:extLst>
                </a:gridCol>
                <a:gridCol w="426285">
                  <a:extLst>
                    <a:ext uri="{9D8B030D-6E8A-4147-A177-3AD203B41FA5}">
                      <a16:colId xmlns:a16="http://schemas.microsoft.com/office/drawing/2014/main" val="347945597"/>
                    </a:ext>
                  </a:extLst>
                </a:gridCol>
                <a:gridCol w="426285">
                  <a:extLst>
                    <a:ext uri="{9D8B030D-6E8A-4147-A177-3AD203B41FA5}">
                      <a16:colId xmlns:a16="http://schemas.microsoft.com/office/drawing/2014/main" val="1835435833"/>
                    </a:ext>
                  </a:extLst>
                </a:gridCol>
                <a:gridCol w="426285">
                  <a:extLst>
                    <a:ext uri="{9D8B030D-6E8A-4147-A177-3AD203B41FA5}">
                      <a16:colId xmlns:a16="http://schemas.microsoft.com/office/drawing/2014/main" val="669814120"/>
                    </a:ext>
                  </a:extLst>
                </a:gridCol>
                <a:gridCol w="426285">
                  <a:extLst>
                    <a:ext uri="{9D8B030D-6E8A-4147-A177-3AD203B41FA5}">
                      <a16:colId xmlns:a16="http://schemas.microsoft.com/office/drawing/2014/main" val="1717498285"/>
                    </a:ext>
                  </a:extLst>
                </a:gridCol>
                <a:gridCol w="426285">
                  <a:extLst>
                    <a:ext uri="{9D8B030D-6E8A-4147-A177-3AD203B41FA5}">
                      <a16:colId xmlns:a16="http://schemas.microsoft.com/office/drawing/2014/main" val="2219680593"/>
                    </a:ext>
                  </a:extLst>
                </a:gridCol>
                <a:gridCol w="426285">
                  <a:extLst>
                    <a:ext uri="{9D8B030D-6E8A-4147-A177-3AD203B41FA5}">
                      <a16:colId xmlns:a16="http://schemas.microsoft.com/office/drawing/2014/main" val="1547688500"/>
                    </a:ext>
                  </a:extLst>
                </a:gridCol>
                <a:gridCol w="424076">
                  <a:extLst>
                    <a:ext uri="{9D8B030D-6E8A-4147-A177-3AD203B41FA5}">
                      <a16:colId xmlns:a16="http://schemas.microsoft.com/office/drawing/2014/main" val="1154171792"/>
                    </a:ext>
                  </a:extLst>
                </a:gridCol>
              </a:tblGrid>
              <a:tr h="6869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배출활동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산정방법론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원료사용량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/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제품생산량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순발열량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배출계수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945668"/>
                  </a:ext>
                </a:extLst>
              </a:tr>
              <a:tr h="2635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시설규모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B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B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B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B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364726"/>
                  </a:ext>
                </a:extLst>
              </a:tr>
              <a:tr h="26357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 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광물산업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289386"/>
                  </a:ext>
                </a:extLst>
              </a:tr>
              <a:tr h="26357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①시멘트 생산</a:t>
                      </a:r>
                      <a:endParaRPr lang="ko-KR" altLang="en-US" sz="1000" kern="0" spc="0" dirty="0">
                        <a:solidFill>
                          <a:srgbClr val="C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sz="1000" kern="0" spc="0" dirty="0">
                        <a:solidFill>
                          <a:srgbClr val="C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 dirty="0">
                        <a:solidFill>
                          <a:srgbClr val="C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endParaRPr lang="en-US" sz="1000" kern="0" spc="0" dirty="0">
                        <a:solidFill>
                          <a:srgbClr val="C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sz="1000" kern="0" spc="0" dirty="0">
                        <a:solidFill>
                          <a:srgbClr val="C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 dirty="0">
                        <a:solidFill>
                          <a:srgbClr val="C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endParaRPr lang="en-US" sz="1000" kern="0" spc="0" dirty="0">
                        <a:solidFill>
                          <a:srgbClr val="C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en-US" sz="1000" kern="0" spc="0" dirty="0">
                        <a:solidFill>
                          <a:srgbClr val="C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en-US" sz="1000" kern="0" spc="0" dirty="0">
                        <a:solidFill>
                          <a:srgbClr val="C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en-US" sz="1000" kern="0" spc="0" dirty="0">
                        <a:solidFill>
                          <a:srgbClr val="C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sz="1000" kern="0" spc="0" dirty="0">
                        <a:solidFill>
                          <a:srgbClr val="C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 dirty="0">
                        <a:solidFill>
                          <a:srgbClr val="C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endParaRPr lang="en-US" sz="1000" kern="0" spc="0" dirty="0">
                        <a:solidFill>
                          <a:srgbClr val="C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469755"/>
                  </a:ext>
                </a:extLst>
              </a:tr>
              <a:tr h="26357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②석회 생산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2376999"/>
                  </a:ext>
                </a:extLst>
              </a:tr>
              <a:tr h="557536">
                <a:tc>
                  <a:txBody>
                    <a:bodyPr/>
                    <a:lstStyle/>
                    <a:p>
                      <a:pPr marL="165100" marR="0" indent="-1651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③</a:t>
                      </a:r>
                      <a:r>
                        <a:rPr lang="ko-KR" altLang="en-US" sz="1300" kern="0" spc="-14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탄산염의 기타공정 사용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783122"/>
                  </a:ext>
                </a:extLst>
              </a:tr>
              <a:tr h="3035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④유리 생산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831175"/>
                  </a:ext>
                </a:extLst>
              </a:tr>
              <a:tr h="3035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⑤인산 생산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61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094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5B90A-E423-42C8-9F08-890F2814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온실가스 배출량의 산정 절차 </a:t>
            </a:r>
            <a:r>
              <a:rPr lang="en-US" altLang="ko-KR" sz="2400" dirty="0"/>
              <a:t>(5)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D9E749-C5EA-4CA9-A9E6-7B6079555F56}"/>
              </a:ext>
            </a:extLst>
          </p:cNvPr>
          <p:cNvSpPr/>
          <p:nvPr/>
        </p:nvSpPr>
        <p:spPr>
          <a:xfrm>
            <a:off x="839638" y="1089749"/>
            <a:ext cx="8114453" cy="264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환경부</a:t>
            </a:r>
            <a:r>
              <a:rPr lang="en-US" altLang="ko-KR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온실가스 </a:t>
            </a:r>
            <a:r>
              <a:rPr lang="ko-KR" altLang="en-US" sz="1100" dirty="0" err="1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배출권거래제의</a:t>
            </a:r>
            <a:r>
              <a:rPr lang="ko-KR" altLang="en-US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배출량 보고 및 인증에 관한 지침 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시행 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2020. 1. 1.] [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환경부고시 제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2019-245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호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2020. 1. 1., 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일부개정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  <a:endParaRPr lang="ko-KR" altLang="en-US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460015-8F0F-4C39-9A37-6750E6AA1B42}"/>
              </a:ext>
            </a:extLst>
          </p:cNvPr>
          <p:cNvSpPr/>
          <p:nvPr/>
        </p:nvSpPr>
        <p:spPr>
          <a:xfrm>
            <a:off x="839637" y="1676836"/>
            <a:ext cx="8114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>
              <a:spcBef>
                <a:spcPts val="500"/>
              </a:spcBef>
            </a:pP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별표 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6] 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배출활동별 온실가스 배출량 등의 세부산정방법 및 기준  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11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 관련</a:t>
            </a: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AE7FB6-EBD0-42D8-A33F-44642BBB21C2}"/>
              </a:ext>
            </a:extLst>
          </p:cNvPr>
          <p:cNvSpPr/>
          <p:nvPr/>
        </p:nvSpPr>
        <p:spPr>
          <a:xfrm>
            <a:off x="839637" y="2166324"/>
            <a:ext cx="84236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>
              <a:spcBef>
                <a:spcPts val="500"/>
              </a:spcBef>
            </a:pPr>
            <a:r>
              <a:rPr lang="en-US" altLang="ko-KR" sz="14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8. </a:t>
            </a:r>
            <a:r>
              <a:rPr lang="ko-KR" altLang="en-US" sz="14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시멘트 생산</a:t>
            </a:r>
            <a:r>
              <a:rPr lang="en-US" altLang="ko-KR" sz="14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(IPCC </a:t>
            </a:r>
            <a:r>
              <a:rPr lang="ko-KR" altLang="en-US" sz="14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카테고리 </a:t>
            </a:r>
            <a:r>
              <a:rPr lang="en-US" altLang="ko-KR" sz="14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2A1)</a:t>
            </a:r>
            <a:endParaRPr lang="ko-KR" altLang="en-US" sz="10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868906-C3D6-42F8-BB07-53F5D91E51D4}"/>
              </a:ext>
            </a:extLst>
          </p:cNvPr>
          <p:cNvSpPr/>
          <p:nvPr/>
        </p:nvSpPr>
        <p:spPr>
          <a:xfrm>
            <a:off x="1081652" y="2562093"/>
            <a:ext cx="1524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 fontAlgn="base" latinLnBrk="1">
              <a:spcBef>
                <a:spcPts val="500"/>
              </a:spcBef>
              <a:buFont typeface="+mj-ea"/>
              <a:buAutoNum type="circleNumDbPlain"/>
            </a:pPr>
            <a:r>
              <a:rPr lang="ko-KR" altLang="en-US" sz="1400" b="1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배출활동 개요</a:t>
            </a:r>
            <a:endParaRPr lang="en-US" altLang="ko-KR" sz="1400" b="1" kern="0" dirty="0"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1985FB6A-5425-464C-B448-41E7D973D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627" y="2892097"/>
            <a:ext cx="77674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온실가스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배출원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클링커의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제조공정인 소성 공정에서 탄산칼슘의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탈탄산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반응에 의</a:t>
            </a:r>
            <a:r>
              <a:rPr lang="ko-KR" altLang="en-US" sz="1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이산화탄소 배출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kumimoji="0" lang="en-US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098" name="_x627872680">
            <a:extLst>
              <a:ext uri="{FF2B5EF4-FFF2-40B4-BE49-F238E27FC236}">
                <a16:creationId xmlns:a16="http://schemas.microsoft.com/office/drawing/2014/main" id="{5F420493-F905-4F93-96C7-B0C14C35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968" y="3257797"/>
            <a:ext cx="2278063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F3667A95-9F10-4A1F-AC8B-3E0D9DBF3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627" y="3499099"/>
            <a:ext cx="7767464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시멘트 공정에서의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</a:t>
            </a:r>
            <a:r>
              <a:rPr kumimoji="0" lang="en-US" altLang="ko-KR" sz="21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배출특성은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소성시설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(kiln)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생석회 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생성량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연료사용량 및 폐기물 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소각량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의하여 영향을 받으며 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그밖에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주원료인 석회석과 함께 점토 등 부원료의 사용량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의해서도 영향을 받을 수 있다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연료 중 목재와 같은 바이오매스 재활용 연료의 경우 배출량 산정에서 제외하여야 하나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합성수지 및 폐타이어 등 폐연료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경우는 배출량 산정 시 포함되어야 한다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endParaRPr kumimoji="0" lang="en-US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 </a:t>
            </a:r>
            <a:endParaRPr kumimoji="0" lang="en-US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참고로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소성로에서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발생되는 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비산먼지인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Cement Kiln Dust(CKD)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 온실가스 배출과 연관이 있다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CKD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소성공정의 회수시스템에 의해 다량 회수되어 소성공정에 재사용되므로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회수되지 못한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CKD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 탄산염 성분은 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탈탄산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반응에 포함되지 않으므로 보정이 필요하다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CKD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완전히 소성되거나 모두가 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킬른으로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회수된다면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CKD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의한 보정은 필요 없으나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C34D64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소성되지 못한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34D64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CKD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C34D64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고려하지 않을 경우 배출량이 과다 산정될 것이다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34D64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kumimoji="0" lang="en-US" altLang="ko-KR" sz="400" b="0" i="0" u="none" strike="noStrike" cap="none" normalizeH="0" baseline="0" dirty="0">
              <a:ln>
                <a:noFill/>
              </a:ln>
              <a:solidFill>
                <a:srgbClr val="C34D64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6AD0F6-686A-406B-BF55-D9A52AE637D6}"/>
              </a:ext>
            </a:extLst>
          </p:cNvPr>
          <p:cNvSpPr/>
          <p:nvPr/>
        </p:nvSpPr>
        <p:spPr>
          <a:xfrm>
            <a:off x="1081651" y="5644984"/>
            <a:ext cx="8475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 latinLnBrk="1">
              <a:spcBef>
                <a:spcPts val="500"/>
              </a:spcBef>
              <a:buFont typeface="+mj-ea"/>
              <a:buAutoNum type="circleNumDbPlain" startAt="2"/>
            </a:pPr>
            <a:r>
              <a:rPr lang="ko-KR" altLang="en-US" sz="14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보고 대상 배출시설 </a:t>
            </a:r>
            <a:r>
              <a:rPr lang="en-US" altLang="ko-KR" sz="14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소성시설</a:t>
            </a:r>
            <a:r>
              <a:rPr lang="en-US" altLang="ko-KR" sz="14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(kiln) </a:t>
            </a:r>
            <a:r>
              <a:rPr lang="en-US" altLang="ko-KR" sz="12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1200" kern="0" spc="-4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물체를 높은 온도에서 </a:t>
            </a:r>
            <a:r>
              <a:rPr lang="ko-KR" altLang="en-US" sz="1200" kern="0" spc="-4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구워내는</a:t>
            </a:r>
            <a:r>
              <a:rPr lang="ko-KR" altLang="en-US" sz="1200" kern="0" spc="-4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시설을 말하며 일종의 열처리시설에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해당</a:t>
            </a:r>
            <a:endParaRPr lang="ko-KR" altLang="en-US" sz="9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2DA68-5E22-40FA-8DAF-7B0F0A8223FD}"/>
              </a:ext>
            </a:extLst>
          </p:cNvPr>
          <p:cNvSpPr/>
          <p:nvPr/>
        </p:nvSpPr>
        <p:spPr>
          <a:xfrm>
            <a:off x="1081651" y="6040753"/>
            <a:ext cx="43845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fontAlgn="base" latinLnBrk="1">
              <a:spcBef>
                <a:spcPts val="500"/>
              </a:spcBef>
              <a:buFont typeface="+mj-ea"/>
              <a:buAutoNum type="circleNumDbPlain" startAt="3"/>
            </a:pPr>
            <a:r>
              <a:rPr lang="ko-KR" altLang="en-US" sz="14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보고대상 온실가스 </a:t>
            </a:r>
            <a:r>
              <a:rPr lang="en-US" altLang="ko-KR" sz="14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CO</a:t>
            </a:r>
            <a:r>
              <a:rPr lang="en-US" altLang="ko-KR" sz="1400" kern="0" baseline="-250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 </a:t>
            </a:r>
            <a:r>
              <a:rPr lang="en-US" altLang="ko-KR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산정방법론 </a:t>
            </a:r>
            <a:r>
              <a:rPr lang="en-US" altLang="ko-KR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Tier 1,2,3,4)</a:t>
            </a: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ko-KR" altLang="en-US" sz="9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1A74C7-03C9-41FD-9928-B75A5AEDB686}"/>
              </a:ext>
            </a:extLst>
          </p:cNvPr>
          <p:cNvSpPr/>
          <p:nvPr/>
        </p:nvSpPr>
        <p:spPr>
          <a:xfrm>
            <a:off x="3652041" y="2179697"/>
            <a:ext cx="23391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 IPCC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기후변화에 관한 정부간 협의체</a:t>
            </a:r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A36ED563-27B5-4139-8FB3-2E030BF6BE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365600"/>
              </p:ext>
            </p:extLst>
          </p:nvPr>
        </p:nvGraphicFramePr>
        <p:xfrm>
          <a:off x="6092031" y="6220717"/>
          <a:ext cx="4714875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포장기 셸 개체" showAsIcon="1" r:id="rId5" imgW="4714560" imgH="427680" progId="Package">
                  <p:embed/>
                </p:oleObj>
              </mc:Choice>
              <mc:Fallback>
                <p:oleObj name="포장기 셸 개체" showAsIcon="1" r:id="rId5" imgW="4714560" imgH="427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2031" y="6220717"/>
                        <a:ext cx="4714875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5034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5B90A-E423-42C8-9F08-890F2814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온실가스 배출량 산정</a:t>
            </a:r>
            <a:r>
              <a:rPr lang="en-US" altLang="ko-KR" dirty="0"/>
              <a:t> </a:t>
            </a:r>
            <a:r>
              <a:rPr lang="ko-KR" altLang="en-US" dirty="0"/>
              <a:t>방법론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D9E749-C5EA-4CA9-A9E6-7B6079555F56}"/>
              </a:ext>
            </a:extLst>
          </p:cNvPr>
          <p:cNvSpPr/>
          <p:nvPr/>
        </p:nvSpPr>
        <p:spPr>
          <a:xfrm>
            <a:off x="839638" y="1089749"/>
            <a:ext cx="8114453" cy="264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환경부</a:t>
            </a:r>
            <a:r>
              <a:rPr lang="en-US" altLang="ko-KR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온실가스 </a:t>
            </a:r>
            <a:r>
              <a:rPr lang="ko-KR" altLang="en-US" sz="1100" dirty="0" err="1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배출권거래제의</a:t>
            </a:r>
            <a:r>
              <a:rPr lang="ko-KR" altLang="en-US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배출량 보고 및 인증에 관한 지침 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시행 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2020. 1. 1.] [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환경부고시 제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2019-245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호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2020. 1. 1., 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일부개정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  <a:endParaRPr lang="ko-KR" altLang="en-US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68D74DF1-20B3-4C95-A4DC-130B01B68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598" y="1756792"/>
            <a:ext cx="325822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①</a:t>
            </a:r>
            <a:r>
              <a:rPr kumimoji="0" lang="en-US" altLang="ko-KR" sz="14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Tier 1∼2</a:t>
            </a:r>
            <a:endParaRPr kumimoji="0" lang="en-US" altLang="ko-KR" sz="1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01" name="_x627859648">
            <a:extLst>
              <a:ext uri="{FF2B5EF4-FFF2-40B4-BE49-F238E27FC236}">
                <a16:creationId xmlns:a16="http://schemas.microsoft.com/office/drawing/2014/main" id="{D4F023C5-37C6-4CA6-A9F5-534569E07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2154949"/>
            <a:ext cx="31242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7">
            <a:extLst>
              <a:ext uri="{FF2B5EF4-FFF2-40B4-BE49-F238E27FC236}">
                <a16:creationId xmlns:a16="http://schemas.microsoft.com/office/drawing/2014/main" id="{5547CBE1-30FF-4ACD-890D-2D892EAB8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582" y="2521208"/>
            <a:ext cx="8109336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 </a:t>
            </a:r>
            <a:endParaRPr kumimoji="0" lang="ko-KR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400" b="1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</a:t>
            </a:r>
            <a:r>
              <a:rPr kumimoji="0" lang="en-US" altLang="ko-KR" sz="2100" b="1" i="1" u="none" strike="noStrike" cap="none" normalizeH="0" baseline="-3000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	: 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클링커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kumimoji="0" lang="en-US" altLang="ko-KR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생산에 따른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</a:t>
            </a:r>
            <a:r>
              <a:rPr kumimoji="0" lang="en-US" altLang="ko-KR" sz="21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배출량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(tCO</a:t>
            </a:r>
            <a:r>
              <a:rPr kumimoji="0" lang="en-US" altLang="ko-KR" sz="21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endParaRPr kumimoji="0" lang="en-US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400" b="1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EF</a:t>
            </a:r>
            <a:r>
              <a:rPr kumimoji="0" lang="en-US" altLang="ko-KR" sz="2100" b="1" i="1" u="none" strike="noStrike" cap="none" normalizeH="0" baseline="-3000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	: 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클링커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kumimoji="0" lang="en-US" altLang="ko-KR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생산량 당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</a:t>
            </a:r>
            <a:r>
              <a:rPr kumimoji="0" lang="en-US" altLang="ko-KR" sz="21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배출계수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(tCO</a:t>
            </a:r>
            <a:r>
              <a:rPr kumimoji="0" lang="en-US" altLang="ko-KR" sz="21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/t-clinker)</a:t>
            </a:r>
            <a:endParaRPr kumimoji="0" lang="en-US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400" b="1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EF</a:t>
            </a:r>
            <a:r>
              <a:rPr kumimoji="0" lang="en-US" altLang="ko-KR" sz="2100" b="1" i="1" u="none" strike="noStrike" cap="none" normalizeH="0" baseline="-3000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toc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	: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투입원료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탄산염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제강슬래그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등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 탄산염 성분이 아닌 기타 탄소성분에 기인하는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</a:t>
            </a:r>
            <a:r>
              <a:rPr kumimoji="0" lang="en-US" altLang="ko-KR" sz="21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배출계수</a:t>
            </a:r>
            <a:br>
              <a:rPr lang="en-US" altLang="ko-KR" sz="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                         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기본값으로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0.010 tCO</a:t>
            </a:r>
            <a:r>
              <a:rPr kumimoji="0" lang="en-US" altLang="ko-KR" sz="21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/t-clinker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적용한다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kumimoji="0" lang="en-US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4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</a:t>
            </a:r>
            <a:r>
              <a:rPr kumimoji="0" lang="en-US" altLang="ko-KR" sz="2100" b="1" i="1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	: 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클링커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생산량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(ton)</a:t>
            </a:r>
            <a:endParaRPr kumimoji="0" lang="en-US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4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</a:t>
            </a:r>
            <a:r>
              <a:rPr kumimoji="0" lang="en-US" altLang="ko-KR" sz="2100" b="1" i="1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CKD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	: 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킬른에서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시멘트 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킬른먼지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(CKD)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반출량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(ton)</a:t>
            </a:r>
            <a:endParaRPr kumimoji="0" lang="en-US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4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</a:t>
            </a:r>
            <a:r>
              <a:rPr kumimoji="0" lang="en-US" altLang="ko-KR" sz="2100" b="1" i="1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CKD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	: 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킬른에서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유실된 시멘트 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킬른먼지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(CKD)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하소율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(0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사이의 소수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kumimoji="0" lang="en-US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F169E295-0150-4343-B5AA-3CC07F0BF0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671746"/>
              </p:ext>
            </p:extLst>
          </p:nvPr>
        </p:nvGraphicFramePr>
        <p:xfrm>
          <a:off x="6695318" y="6201312"/>
          <a:ext cx="3062288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포장기 셸 개체" showAsIcon="1" r:id="rId5" imgW="3062520" imgH="427680" progId="Package">
                  <p:embed/>
                </p:oleObj>
              </mc:Choice>
              <mc:Fallback>
                <p:oleObj name="포장기 셸 개체" showAsIcon="1" r:id="rId5" imgW="3062520" imgH="427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95318" y="6201312"/>
                        <a:ext cx="3062288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4180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5B90A-E423-42C8-9F08-890F2814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온실가스 배출량 산정</a:t>
            </a:r>
            <a:r>
              <a:rPr lang="en-US" altLang="ko-KR" dirty="0"/>
              <a:t> </a:t>
            </a:r>
            <a:r>
              <a:rPr lang="ko-KR" altLang="en-US" dirty="0"/>
              <a:t>방법론 </a:t>
            </a:r>
            <a:r>
              <a:rPr lang="en-US" altLang="ko-KR" sz="2400" dirty="0"/>
              <a:t>(2)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D9E749-C5EA-4CA9-A9E6-7B6079555F56}"/>
              </a:ext>
            </a:extLst>
          </p:cNvPr>
          <p:cNvSpPr/>
          <p:nvPr/>
        </p:nvSpPr>
        <p:spPr>
          <a:xfrm>
            <a:off x="839638" y="1089749"/>
            <a:ext cx="8114453" cy="264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환경부</a:t>
            </a:r>
            <a:r>
              <a:rPr lang="en-US" altLang="ko-KR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온실가스 </a:t>
            </a:r>
            <a:r>
              <a:rPr lang="ko-KR" altLang="en-US" sz="1100" dirty="0" err="1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배출권거래제의</a:t>
            </a:r>
            <a:r>
              <a:rPr lang="ko-KR" altLang="en-US" sz="1100" dirty="0">
                <a:solidFill>
                  <a:srgbClr val="6666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배출량 보고 및 인증에 관한 지침 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시행 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2020. 1. 1.] [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환경부고시 제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2019-245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호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2020. 1. 1., </a:t>
            </a:r>
            <a:r>
              <a:rPr lang="ko-KR" altLang="en-US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일부개정</a:t>
            </a:r>
            <a:r>
              <a:rPr lang="en-US" altLang="ko-KR" sz="1100" dirty="0">
                <a:solidFill>
                  <a:srgbClr val="44444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  <a:endParaRPr lang="ko-KR" altLang="en-US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68D74DF1-20B3-4C95-A4DC-130B01B68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598" y="1756792"/>
            <a:ext cx="325822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ko-KR" sz="1400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② Tier 3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5547CBE1-30FF-4ACD-890D-2D892EAB8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3606" y="2680170"/>
            <a:ext cx="8075672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latinLnBrk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b="1" i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</a:t>
            </a:r>
            <a:r>
              <a:rPr lang="en-US" altLang="ko-KR" sz="1400" b="1" i="1" baseline="-25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: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클링커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en-US" altLang="ko-KR" sz="1400" i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생산에 따른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</a:t>
            </a:r>
            <a:r>
              <a:rPr lang="en-US" altLang="ko-KR" sz="1400" baseline="-25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배출량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(tCO</a:t>
            </a:r>
            <a:r>
              <a:rPr lang="en-US" altLang="ko-KR" sz="1400" baseline="-25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latinLnBrk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b="1" i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</a:t>
            </a:r>
            <a:r>
              <a:rPr lang="en-US" altLang="ko-KR" sz="1400" b="1" i="1" baseline="-25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: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클링커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en-US" altLang="ko-KR" sz="1400" i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생산량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(ton)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latinLnBrk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b="1" i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EF</a:t>
            </a:r>
            <a:r>
              <a:rPr lang="en-US" altLang="ko-KR" sz="1400" b="1" i="1" baseline="-25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: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클링커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en-US" altLang="ko-KR" sz="1400" i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생산량 당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</a:t>
            </a:r>
            <a:r>
              <a:rPr lang="en-US" altLang="ko-KR" sz="1400" baseline="-25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배출계수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(tCO</a:t>
            </a:r>
            <a:r>
              <a:rPr lang="en-US" altLang="ko-KR" sz="1400" baseline="-25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/t-clinker)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latinLnBrk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b="1" i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</a:t>
            </a:r>
            <a:r>
              <a:rPr lang="en-US" altLang="ko-KR" sz="1400" b="1" i="1" baseline="-25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CKD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시멘트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킬른먼지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en-US" altLang="ko-KR" sz="1400" i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CKD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반출량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(ton)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latinLnBrk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b="1" i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EF</a:t>
            </a:r>
            <a:r>
              <a:rPr lang="en-US" altLang="ko-KR" sz="1400" b="1" i="1" baseline="-25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CKD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시멘트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킬른먼지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en-US" altLang="ko-KR" sz="1400" i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CKD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배출계수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(tCO</a:t>
            </a:r>
            <a:r>
              <a:rPr lang="en-US" altLang="ko-KR" sz="1400" baseline="-25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/t-CKD)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latinLnBrk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b="1" i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</a:t>
            </a:r>
            <a:r>
              <a:rPr lang="en-US" altLang="ko-KR" sz="1400" b="1" i="1" baseline="-25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toc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원료 투입량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(ton)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latinLnBrk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b="1" i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EF</a:t>
            </a:r>
            <a:r>
              <a:rPr lang="en-US" altLang="ko-KR" sz="1400" b="1" i="1" baseline="-25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toc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투입원료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탄산염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제강슬래그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등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 탄산염 성분이 아닌 기타 탄소성분에 기인하는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</a:t>
            </a:r>
            <a:r>
              <a:rPr lang="en-US" altLang="ko-KR" sz="1400" baseline="-25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배출계수</a:t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	  (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기본값으로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0.0073 tCO</a:t>
            </a:r>
            <a:r>
              <a:rPr lang="en-US" altLang="ko-KR" sz="1400" baseline="-25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/t-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원료를 적용한다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104" name="_x637186072">
            <a:extLst>
              <a:ext uri="{FF2B5EF4-FFF2-40B4-BE49-F238E27FC236}">
                <a16:creationId xmlns:a16="http://schemas.microsoft.com/office/drawing/2014/main" id="{34D24333-BB1A-4466-A405-11D4E3CC9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67" y="2157307"/>
            <a:ext cx="38385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6">
            <a:extLst>
              <a:ext uri="{FF2B5EF4-FFF2-40B4-BE49-F238E27FC236}">
                <a16:creationId xmlns:a16="http://schemas.microsoft.com/office/drawing/2014/main" id="{220C956B-750E-450E-A498-3F86DF6D8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597" y="5614362"/>
            <a:ext cx="325822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ko-KR" sz="1400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③ Tier 4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5898C5-770E-4F1D-BEC5-511A5C706ABD}"/>
              </a:ext>
            </a:extLst>
          </p:cNvPr>
          <p:cNvSpPr/>
          <p:nvPr/>
        </p:nvSpPr>
        <p:spPr>
          <a:xfrm>
            <a:off x="1093606" y="5818897"/>
            <a:ext cx="2515432" cy="432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 latinLnBrk="1">
              <a:lnSpc>
                <a:spcPct val="180000"/>
              </a:lnSpc>
              <a:spcBef>
                <a:spcPts val="500"/>
              </a:spcBef>
            </a:pP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연속측정방식</a:t>
            </a:r>
            <a:r>
              <a:rPr lang="en-US" altLang="ko-KR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(CEM)</a:t>
            </a:r>
            <a:r>
              <a:rPr lang="ko-KR" altLang="en-US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사용한다</a:t>
            </a:r>
            <a:r>
              <a:rPr lang="en-US" altLang="ko-KR" sz="14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8671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62796" y="1376362"/>
            <a:ext cx="4076503" cy="5791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예측시스템 구현</a:t>
            </a: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658297" y="1885949"/>
            <a:ext cx="724770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85801" y="2200481"/>
            <a:ext cx="1972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3.1 </a:t>
            </a:r>
            <a:r>
              <a:rPr lang="ko-KR" altLang="en-US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어떤 방법으로</a:t>
            </a:r>
            <a:r>
              <a:rPr lang="en-US" altLang="ko-KR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Reference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5CB7E34-0DF7-4D9D-BE65-AC5340C14066}"/>
              </a:ext>
            </a:extLst>
          </p:cNvPr>
          <p:cNvGrpSpPr/>
          <p:nvPr/>
        </p:nvGrpSpPr>
        <p:grpSpPr>
          <a:xfrm>
            <a:off x="588608" y="687837"/>
            <a:ext cx="2088328" cy="2293358"/>
            <a:chOff x="641525" y="1014937"/>
            <a:chExt cx="2198240" cy="2414062"/>
          </a:xfrm>
        </p:grpSpPr>
        <p:sp>
          <p:nvSpPr>
            <p:cNvPr id="17" name="자유형 112">
              <a:extLst>
                <a:ext uri="{FF2B5EF4-FFF2-40B4-BE49-F238E27FC236}">
                  <a16:creationId xmlns:a16="http://schemas.microsoft.com/office/drawing/2014/main" id="{E5995129-3F02-4B19-A9E5-BFD7ECD8B66F}"/>
                </a:ext>
              </a:extLst>
            </p:cNvPr>
            <p:cNvSpPr/>
            <p:nvPr/>
          </p:nvSpPr>
          <p:spPr>
            <a:xfrm flipV="1">
              <a:off x="641525" y="1343522"/>
              <a:ext cx="2178620" cy="2085477"/>
            </a:xfrm>
            <a:prstGeom prst="rect">
              <a:avLst/>
            </a:prstGeom>
            <a:gradFill flip="none" rotWithShape="1">
              <a:gsLst>
                <a:gs pos="0">
                  <a:srgbClr val="029BDE">
                    <a:lumMod val="50000"/>
                  </a:srgbClr>
                </a:gs>
                <a:gs pos="20000">
                  <a:srgbClr val="029BDE"/>
                </a:gs>
                <a:gs pos="73000">
                  <a:srgbClr val="029BDE">
                    <a:lumMod val="75000"/>
                  </a:srgbClr>
                </a:gs>
                <a:gs pos="78000">
                  <a:srgbClr val="029BDE">
                    <a:lumMod val="50000"/>
                  </a:srgbClr>
                </a:gs>
                <a:gs pos="80000">
                  <a:srgbClr val="029BDE">
                    <a:lumMod val="60000"/>
                    <a:lumOff val="40000"/>
                  </a:srgbClr>
                </a:gs>
                <a:gs pos="80000">
                  <a:srgbClr val="029BDE">
                    <a:lumMod val="60000"/>
                    <a:lumOff val="40000"/>
                  </a:srgbClr>
                </a:gs>
                <a:gs pos="81000">
                  <a:srgbClr val="029BDE">
                    <a:lumMod val="50000"/>
                  </a:srgbClr>
                </a:gs>
              </a:gsLst>
              <a:lin ang="2700000" scaled="0"/>
              <a:tileRect/>
            </a:gradFill>
            <a:ln w="3175" cap="flat" cmpd="sng" algn="ctr">
              <a:gradFill flip="none" rotWithShape="1">
                <a:gsLst>
                  <a:gs pos="0">
                    <a:srgbClr val="DBDBDB">
                      <a:alpha val="0"/>
                    </a:srgbClr>
                  </a:gs>
                  <a:gs pos="50000">
                    <a:srgbClr val="262626">
                      <a:lumMod val="50000"/>
                      <a:lumOff val="50000"/>
                    </a:srgbClr>
                  </a:gs>
                  <a:gs pos="100000">
                    <a:srgbClr val="DBDBDB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</a:ln>
            <a:effectLst>
              <a:innerShdw blurRad="38100" dist="127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freezing" dir="t"/>
            </a:scene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0" normalizeH="0" baseline="0" noProof="0" dirty="0">
                <a:ln>
                  <a:solidFill>
                    <a:srgbClr val="00ADEF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8" name="타원 96">
              <a:extLst>
                <a:ext uri="{FF2B5EF4-FFF2-40B4-BE49-F238E27FC236}">
                  <a16:creationId xmlns:a16="http://schemas.microsoft.com/office/drawing/2014/main" id="{D4413B07-D8F3-4519-80D4-901039FDFAD8}"/>
                </a:ext>
              </a:extLst>
            </p:cNvPr>
            <p:cNvSpPr/>
            <p:nvPr/>
          </p:nvSpPr>
          <p:spPr>
            <a:xfrm>
              <a:off x="751524" y="1475075"/>
              <a:ext cx="1958623" cy="1822370"/>
            </a:xfrm>
            <a:prstGeom prst="snip1Rect">
              <a:avLst>
                <a:gd name="adj" fmla="val 41919"/>
              </a:avLst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3175" cap="flat" cmpd="sng" algn="ctr">
              <a:gradFill flip="none" rotWithShape="1">
                <a:gsLst>
                  <a:gs pos="0">
                    <a:srgbClr val="262626">
                      <a:alpha val="0"/>
                    </a:srgbClr>
                  </a:gs>
                  <a:gs pos="50000">
                    <a:sysClr val="window" lastClr="FFFFFF">
                      <a:lumMod val="75000"/>
                    </a:sysClr>
                  </a:gs>
                  <a:gs pos="100000">
                    <a:srgbClr val="262626">
                      <a:alpha val="0"/>
                    </a:srgbClr>
                  </a:gs>
                </a:gsLst>
                <a:lin ang="10800000" scaled="1"/>
                <a:tileRect/>
              </a:gradFill>
              <a:prstDash val="solid"/>
            </a:ln>
            <a:effectLst>
              <a:innerShdw blurRad="38100" dist="127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2DF49CB-248F-4354-9B28-1B77E1FB9772}"/>
                </a:ext>
              </a:extLst>
            </p:cNvPr>
            <p:cNvSpPr/>
            <p:nvPr/>
          </p:nvSpPr>
          <p:spPr>
            <a:xfrm rot="2724917">
              <a:off x="2002381" y="1364751"/>
              <a:ext cx="1187197" cy="487570"/>
            </a:xfrm>
            <a:prstGeom prst="rtTriangle">
              <a:avLst/>
            </a:prstGeom>
            <a:gradFill flip="none" rotWithShape="1">
              <a:gsLst>
                <a:gs pos="0">
                  <a:srgbClr val="029BDE">
                    <a:lumMod val="50000"/>
                  </a:srgbClr>
                </a:gs>
                <a:gs pos="100000">
                  <a:srgbClr val="029BDE"/>
                </a:gs>
              </a:gsLst>
              <a:lin ang="0" scaled="1"/>
              <a:tileRect/>
            </a:gradFill>
            <a:ln w="3175" cap="flat" cmpd="sng" algn="ctr">
              <a:gradFill flip="none" rotWithShape="1">
                <a:gsLst>
                  <a:gs pos="0">
                    <a:srgbClr val="DBDBDB">
                      <a:alpha val="0"/>
                    </a:srgbClr>
                  </a:gs>
                  <a:gs pos="50000">
                    <a:srgbClr val="262626">
                      <a:lumMod val="50000"/>
                      <a:lumOff val="50000"/>
                    </a:srgbClr>
                  </a:gs>
                  <a:gs pos="100000">
                    <a:srgbClr val="DBDBDB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</a:ln>
            <a:effectLst>
              <a:innerShdw blurRad="38100" dist="127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freezing" dir="t"/>
            </a:scene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u="none" strike="noStrike" kern="0" cap="none" spc="0" normalizeH="0" baseline="0" noProof="0" dirty="0">
                <a:ln>
                  <a:solidFill>
                    <a:srgbClr val="00ADEF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073D1E2-79CB-47DD-8D1F-ACF2C90ED84C}"/>
                </a:ext>
              </a:extLst>
            </p:cNvPr>
            <p:cNvSpPr/>
            <p:nvPr/>
          </p:nvSpPr>
          <p:spPr bwMode="auto">
            <a:xfrm>
              <a:off x="647764" y="2066476"/>
              <a:ext cx="2091308" cy="608598"/>
            </a:xfrm>
            <a:prstGeom prst="rect">
              <a:avLst/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-45720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0" i="0" u="none" strike="noStrike" kern="0" cap="none" spc="0" normalizeH="0" baseline="0" noProof="0" dirty="0">
                  <a:ln>
                    <a:solidFill>
                      <a:srgbClr val="00ADEF">
                        <a:alpha val="0"/>
                      </a:srgbClr>
                    </a:solidFill>
                  </a:ln>
                  <a:solidFill>
                    <a:srgbClr val="029BDE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  <a:cs typeface="+mn-cs"/>
                </a:rPr>
                <a:t>03</a:t>
              </a:r>
              <a:endParaRPr kumimoji="0" lang="en-US" altLang="ko-KR" sz="2000" b="1" i="0" u="none" strike="noStrike" kern="0" cap="none" spc="-50" normalizeH="0" baseline="0" noProof="0" dirty="0">
                <a:ln>
                  <a:solidFill>
                    <a:srgbClr val="00ADEF">
                      <a:alpha val="0"/>
                    </a:srgbClr>
                  </a:solidFill>
                </a:ln>
                <a:solidFill>
                  <a:srgbClr val="029BDE"/>
                </a:solidFill>
                <a:effectLst/>
                <a:uLnTx/>
                <a:uFillTx/>
                <a:latin typeface="맑은 고딕"/>
                <a:ea typeface="HY견고딕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9508389"/>
      </p:ext>
    </p:extLst>
  </p:cSld>
  <p:clrMapOvr>
    <a:masterClrMapping/>
  </p:clrMapOvr>
  <p:transition spd="slow">
    <p:comb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84DD4A5-A962-432B-AC15-F5CE5413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어떤 정보통신기술을 </a:t>
            </a:r>
            <a:r>
              <a:rPr lang="ko-KR" altLang="en-US" dirty="0" err="1"/>
              <a:t>활용해야하는지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E205A6-606A-44EF-9D09-EED6D848434A}"/>
              </a:ext>
            </a:extLst>
          </p:cNvPr>
          <p:cNvSpPr/>
          <p:nvPr/>
        </p:nvSpPr>
        <p:spPr>
          <a:xfrm>
            <a:off x="621388" y="1151493"/>
            <a:ext cx="8663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The Serif Hand Light" panose="03070302030502020204" pitchFamily="66" charset="0"/>
                <a:ea typeface="KoPub돋움체 Bold" panose="02020603020101020101" pitchFamily="18" charset="-127"/>
              </a:rPr>
              <a:t>▌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구현하고자 하는 시스템의 속성은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421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C39859-BBE2-44A3-8CF2-0DC2F32CD48E}"/>
              </a:ext>
            </a:extLst>
          </p:cNvPr>
          <p:cNvSpPr/>
          <p:nvPr/>
        </p:nvSpPr>
        <p:spPr>
          <a:xfrm>
            <a:off x="0" y="0"/>
            <a:ext cx="9906000" cy="1645029"/>
          </a:xfrm>
          <a:prstGeom prst="rect">
            <a:avLst/>
          </a:prstGeom>
          <a:solidFill>
            <a:srgbClr val="1327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6FD84AC-E040-447A-AF4F-849D2EFB9D5D}"/>
              </a:ext>
            </a:extLst>
          </p:cNvPr>
          <p:cNvGrpSpPr/>
          <p:nvPr/>
        </p:nvGrpSpPr>
        <p:grpSpPr>
          <a:xfrm>
            <a:off x="1588" y="1645105"/>
            <a:ext cx="9902825" cy="5212897"/>
            <a:chOff x="-1" y="1209675"/>
            <a:chExt cx="9902825" cy="521289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C6403E7-C945-4794-B3CC-78C4F3F47C77}"/>
                </a:ext>
              </a:extLst>
            </p:cNvPr>
            <p:cNvSpPr/>
            <p:nvPr/>
          </p:nvSpPr>
          <p:spPr>
            <a:xfrm>
              <a:off x="-1" y="1209676"/>
              <a:ext cx="9902825" cy="5212896"/>
            </a:xfrm>
            <a:prstGeom prst="rect">
              <a:avLst/>
            </a:prstGeom>
            <a:solidFill>
              <a:srgbClr val="ECE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658C9FC-4476-4F7E-A63C-18FBE4F4DEC0}"/>
                </a:ext>
              </a:extLst>
            </p:cNvPr>
            <p:cNvCxnSpPr/>
            <p:nvPr/>
          </p:nvCxnSpPr>
          <p:spPr>
            <a:xfrm>
              <a:off x="-1" y="1209675"/>
              <a:ext cx="9902825" cy="0"/>
            </a:xfrm>
            <a:prstGeom prst="line">
              <a:avLst/>
            </a:prstGeom>
            <a:ln>
              <a:solidFill>
                <a:srgbClr val="193E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B6B79D-3E10-4C0F-88F5-BC87535A5AD7}"/>
              </a:ext>
            </a:extLst>
          </p:cNvPr>
          <p:cNvGrpSpPr/>
          <p:nvPr/>
        </p:nvGrpSpPr>
        <p:grpSpPr>
          <a:xfrm>
            <a:off x="560389" y="1956255"/>
            <a:ext cx="8785225" cy="4568238"/>
            <a:chOff x="558800" y="1842598"/>
            <a:chExt cx="8785225" cy="456823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F9B0A2-E435-4F8F-9565-D49D97EC99F7}"/>
                </a:ext>
              </a:extLst>
            </p:cNvPr>
            <p:cNvGrpSpPr/>
            <p:nvPr/>
          </p:nvGrpSpPr>
          <p:grpSpPr>
            <a:xfrm>
              <a:off x="558800" y="1842598"/>
              <a:ext cx="8785225" cy="215444"/>
              <a:chOff x="1027113" y="2045625"/>
              <a:chExt cx="8785225" cy="21544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B949CE6-D8DA-4364-BC1B-AF7FB9EF62CC}"/>
                  </a:ext>
                </a:extLst>
              </p:cNvPr>
              <p:cNvSpPr/>
              <p:nvPr/>
            </p:nvSpPr>
            <p:spPr>
              <a:xfrm>
                <a:off x="1027113" y="2056995"/>
                <a:ext cx="36000" cy="18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A021232-BB2D-4FD3-9075-A26E7741714B}"/>
                  </a:ext>
                </a:extLst>
              </p:cNvPr>
              <p:cNvSpPr/>
              <p:nvPr/>
            </p:nvSpPr>
            <p:spPr>
              <a:xfrm>
                <a:off x="1179513" y="2045625"/>
                <a:ext cx="8632825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defTabSz="457200" latinLnBrk="0">
                  <a:spcAft>
                    <a:spcPts val="600"/>
                  </a:spcAft>
                </a:pPr>
                <a:r>
                  <a:rPr lang="ko-KR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프로젝트 목표</a:t>
                </a:r>
                <a:r>
                  <a:rPr lang="en-US" altLang="ko-KR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(Project Objectives)</a:t>
                </a: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44286A0-3032-44AD-BE58-1CAC70CC239F}"/>
                </a:ext>
              </a:extLst>
            </p:cNvPr>
            <p:cNvSpPr/>
            <p:nvPr/>
          </p:nvSpPr>
          <p:spPr>
            <a:xfrm>
              <a:off x="711200" y="2164371"/>
              <a:ext cx="8632825" cy="4246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82563" indent="-182563" algn="just">
                <a:lnSpc>
                  <a:spcPts val="1900"/>
                </a:lnSpc>
                <a:spcBef>
                  <a:spcPts val="600"/>
                </a:spcBef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2015</a:t>
              </a:r>
              <a:r>
                <a:rPr lang="ko-KR" altLang="en-US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년 파리 기후협정 타결 후</a:t>
              </a:r>
              <a:r>
                <a:rPr lang="en-US" altLang="ko-KR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'</a:t>
              </a:r>
              <a:r>
                <a:rPr lang="ko-KR" altLang="en-US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탄소배출권 거래제＇ 도입 </a:t>
              </a:r>
              <a:r>
                <a:rPr lang="en-US" altLang="ko-KR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(https://etrs.gir.go.kr/etrs/main.do)</a:t>
              </a:r>
              <a:r>
                <a:rPr lang="ko-KR" altLang="en-US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</a:p>
            <a:p>
              <a:pPr marL="182563" indent="-182563" algn="just">
                <a:lnSpc>
                  <a:spcPts val="1900"/>
                </a:lnSpc>
                <a:spcBef>
                  <a:spcPts val="600"/>
                </a:spcBef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ko-KR" altLang="en-US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탄소배출권 수요보다 공급 부족 </a:t>
              </a:r>
              <a:r>
                <a:rPr lang="en-US" altLang="ko-KR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Wingdings" panose="05000000000000000000" pitchFamily="2" charset="2"/>
                </a:rPr>
                <a:t>탄소배출권 거래 가격의 상승</a:t>
              </a:r>
              <a:r>
                <a:rPr lang="en-US" altLang="ko-KR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Wingdings" panose="05000000000000000000" pitchFamily="2" charset="2"/>
                </a:rPr>
                <a:t>(</a:t>
              </a:r>
              <a:r>
                <a:rPr lang="en-US" altLang="ko-KR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1t</a:t>
              </a:r>
              <a:r>
                <a:rPr lang="ko-KR" altLang="en-US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당 </a:t>
              </a:r>
              <a:r>
                <a:rPr lang="en-US" altLang="ko-KR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8,000</a:t>
              </a:r>
              <a:r>
                <a:rPr lang="ko-KR" altLang="en-US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원대</a:t>
              </a:r>
              <a:r>
                <a:rPr lang="en-US" altLang="ko-KR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2015 </a:t>
              </a:r>
              <a:r>
                <a:rPr lang="en-US" altLang="ko-KR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Wingdings" panose="05000000000000000000" pitchFamily="2" charset="2"/>
                </a:rPr>
                <a:t> 40,000</a:t>
              </a:r>
              <a:r>
                <a:rPr lang="ko-KR" altLang="en-US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Wingdings" panose="05000000000000000000" pitchFamily="2" charset="2"/>
                </a:rPr>
                <a:t>원대</a:t>
              </a:r>
              <a:r>
                <a:rPr lang="en-US" altLang="ko-KR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Wingdings" panose="05000000000000000000" pitchFamily="2" charset="2"/>
                </a:rPr>
                <a:t>현재</a:t>
              </a:r>
              <a:r>
                <a:rPr lang="en-US" altLang="ko-KR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Wingdings" panose="05000000000000000000" pitchFamily="2" charset="2"/>
                </a:rPr>
                <a:t>)</a:t>
              </a:r>
              <a:br>
                <a:rPr lang="en-US" altLang="ko-KR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Wingdings" panose="05000000000000000000" pitchFamily="2" charset="2"/>
                </a:rPr>
              </a:br>
              <a:r>
                <a:rPr lang="ko-KR" altLang="en-US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기업들의 우려가 커지고 있음</a:t>
              </a:r>
            </a:p>
            <a:p>
              <a:pPr marL="182563" indent="-182563" algn="just">
                <a:lnSpc>
                  <a:spcPts val="1900"/>
                </a:lnSpc>
                <a:spcBef>
                  <a:spcPts val="600"/>
                </a:spcBef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endParaRPr lang="en-US" altLang="ko-KR" sz="13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marL="182563" indent="-182563" algn="just">
                <a:lnSpc>
                  <a:spcPts val="1900"/>
                </a:lnSpc>
                <a:spcBef>
                  <a:spcPts val="600"/>
                </a:spcBef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endParaRPr lang="en-US" altLang="ko-KR" sz="13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marL="182563" indent="-182563" algn="just">
                <a:lnSpc>
                  <a:spcPts val="1900"/>
                </a:lnSpc>
                <a:spcBef>
                  <a:spcPts val="600"/>
                </a:spcBef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endParaRPr lang="en-US" altLang="ko-KR" sz="13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marL="182563" indent="-182563" algn="just">
                <a:lnSpc>
                  <a:spcPts val="1900"/>
                </a:lnSpc>
                <a:spcBef>
                  <a:spcPts val="600"/>
                </a:spcBef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endParaRPr lang="en-US" altLang="ko-KR" sz="13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marL="182563" indent="-182563" algn="just">
                <a:lnSpc>
                  <a:spcPts val="1900"/>
                </a:lnSpc>
                <a:spcBef>
                  <a:spcPts val="600"/>
                </a:spcBef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endParaRPr lang="en-US" altLang="ko-KR" sz="13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marL="182563" indent="-182563" algn="just">
                <a:lnSpc>
                  <a:spcPts val="1900"/>
                </a:lnSpc>
                <a:spcBef>
                  <a:spcPts val="600"/>
                </a:spcBef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ko-KR" altLang="en-US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온실가스 배출량 산정과 관련하여 환경부 및 환경부 산하 담당기관에서 실시간성을 가지고 있지 않은 현실로 미루어 온실가스 배출량 예측을 통해 시장단가 모니터링을 통한 최적 구매 타이밍 예측이 요구됨</a:t>
              </a:r>
              <a:endParaRPr lang="en-US" altLang="ko-KR" sz="13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marL="182563" indent="-182563" algn="just">
                <a:lnSpc>
                  <a:spcPts val="1900"/>
                </a:lnSpc>
                <a:spcBef>
                  <a:spcPts val="600"/>
                </a:spcBef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ko-KR" altLang="en-US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본 프로젝트는 인공지능기술을 기반으로 </a:t>
              </a:r>
              <a:r>
                <a:rPr lang="en-US" altLang="ko-KR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IoT </a:t>
              </a:r>
              <a:r>
                <a:rPr lang="ko-KR" altLang="en-US" sz="13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데이터를 분석하여 탄소배출권의 최적 구매 타이밍 예측을 목표로 하고 있음 </a:t>
              </a:r>
              <a:endParaRPr lang="en-US" altLang="ko-KR" sz="13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8" name="직사각형 133">
            <a:extLst>
              <a:ext uri="{FF2B5EF4-FFF2-40B4-BE49-F238E27FC236}">
                <a16:creationId xmlns:a16="http://schemas.microsoft.com/office/drawing/2014/main" id="{5C3F5BBA-4757-4ACC-900E-03AE9DC2F634}"/>
              </a:ext>
            </a:extLst>
          </p:cNvPr>
          <p:cNvSpPr/>
          <p:nvPr/>
        </p:nvSpPr>
        <p:spPr>
          <a:xfrm>
            <a:off x="560389" y="943651"/>
            <a:ext cx="8785225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 latinLnBrk="0"/>
            <a:r>
              <a:rPr lang="en-US" altLang="ko-KR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Samsung Sharp Sans" pitchFamily="2" charset="0"/>
              </a:rPr>
              <a:t>Project Outline</a:t>
            </a:r>
          </a:p>
        </p:txBody>
      </p:sp>
      <p:pic>
        <p:nvPicPr>
          <p:cNvPr id="17" name="Picture 2" descr="탄소배출권 값 `고공행진`에 기업들 울상 - 매일경제">
            <a:extLst>
              <a:ext uri="{FF2B5EF4-FFF2-40B4-BE49-F238E27FC236}">
                <a16:creationId xmlns:a16="http://schemas.microsoft.com/office/drawing/2014/main" id="{CAD95476-834E-48D7-BD74-44EE6636AA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3" b="9116"/>
          <a:stretch/>
        </p:blipFill>
        <p:spPr bwMode="auto">
          <a:xfrm>
            <a:off x="3494779" y="3397380"/>
            <a:ext cx="2773806" cy="181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F1AD1A-F6D8-4C16-BF6E-58CB65128456}"/>
              </a:ext>
            </a:extLst>
          </p:cNvPr>
          <p:cNvSpPr txBox="1"/>
          <p:nvPr/>
        </p:nvSpPr>
        <p:spPr>
          <a:xfrm>
            <a:off x="6338298" y="5029698"/>
            <a:ext cx="23779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그림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 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탄소배출권 거래 가격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단위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t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당 원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6210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84DD4A5-A962-432B-AC15-F5CE5413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사례가 있는지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41AADF7-29A1-4E83-B958-18C3F870E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486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610C5-2737-4D77-9A27-E9949099E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URL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F6064E-83AC-49CC-8C32-BFC9BE17F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시계열 예측 문제에 대한 시간 기반 프레임 구성 </a:t>
            </a:r>
            <a:r>
              <a:rPr lang="en-US" altLang="ko-KR" dirty="0"/>
              <a:t>: LSTM </a:t>
            </a:r>
            <a:r>
              <a:rPr lang="ko-KR" altLang="en-US" dirty="0"/>
              <a:t>네트워크 개발 방법</a:t>
            </a:r>
            <a:r>
              <a:rPr lang="en-US" altLang="ko-KR" dirty="0"/>
              <a:t>, </a:t>
            </a:r>
            <a:r>
              <a:rPr lang="ko-KR" altLang="en-US" dirty="0"/>
              <a:t>예측하는 방법</a:t>
            </a:r>
            <a:endParaRPr lang="en-US" altLang="ko-KR" dirty="0"/>
          </a:p>
          <a:p>
            <a:pPr marL="266700" indent="0">
              <a:buNone/>
            </a:pPr>
            <a:r>
              <a:rPr lang="en-US" altLang="ko-KR" sz="1200" dirty="0">
                <a:hlinkClick r:id="rId2"/>
              </a:rPr>
              <a:t>https://machinelearningmastery.com/time-series-prediction-lstm-recurrent-neural-networks-python-keras/</a:t>
            </a:r>
            <a:endParaRPr lang="en-US" altLang="ko-KR" sz="1200" dirty="0"/>
          </a:p>
          <a:p>
            <a:r>
              <a:rPr lang="en-US" altLang="ko-KR" dirty="0"/>
              <a:t>LSTM </a:t>
            </a:r>
            <a:r>
              <a:rPr lang="ko-KR" altLang="en-US" dirty="0"/>
              <a:t>네트워크에 대한 기본적인 개념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sz="1200" dirty="0">
                <a:hlinkClick r:id="rId3"/>
              </a:rPr>
              <a:t>http://colah.github.io/posts/2015-08-Understanding-LSTMs/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716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2B6A8-4C5A-49CD-8183-F4A97B8B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Library </a:t>
            </a:r>
            <a:r>
              <a:rPr lang="ko-KR" altLang="en-US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5473A1-B026-493C-8318-415CB5116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import </a:t>
            </a:r>
            <a:r>
              <a:rPr lang="en-US" altLang="ko-KR" dirty="0" err="1"/>
              <a:t>numpy</a:t>
            </a:r>
            <a:br>
              <a:rPr lang="en-US" altLang="ko-KR" dirty="0"/>
            </a:br>
            <a:r>
              <a:rPr lang="en-US" altLang="ko-KR" b="1" dirty="0"/>
              <a:t>import </a:t>
            </a:r>
            <a:r>
              <a:rPr lang="en-US" altLang="ko-KR" dirty="0" err="1"/>
              <a:t>matplotlib.pyplot</a:t>
            </a:r>
            <a:r>
              <a:rPr lang="en-US" altLang="ko-KR" dirty="0"/>
              <a:t> </a:t>
            </a:r>
            <a:r>
              <a:rPr lang="en-US" altLang="ko-KR" b="1" dirty="0"/>
              <a:t>as </a:t>
            </a:r>
            <a:r>
              <a:rPr lang="en-US" altLang="ko-KR" dirty="0" err="1"/>
              <a:t>plt</a:t>
            </a:r>
            <a:br>
              <a:rPr lang="en-US" altLang="ko-KR" dirty="0"/>
            </a:br>
            <a:r>
              <a:rPr lang="en-US" altLang="ko-KR" b="1" dirty="0"/>
              <a:t>import </a:t>
            </a:r>
            <a:r>
              <a:rPr lang="en-US" altLang="ko-KR" dirty="0"/>
              <a:t>pandas</a:t>
            </a:r>
            <a:br>
              <a:rPr lang="en-US" altLang="ko-KR" dirty="0"/>
            </a:br>
            <a:r>
              <a:rPr lang="en-US" altLang="ko-KR" b="1" dirty="0"/>
              <a:t>import </a:t>
            </a:r>
            <a:r>
              <a:rPr lang="en-US" altLang="ko-KR" dirty="0"/>
              <a:t>math</a:t>
            </a:r>
            <a:br>
              <a:rPr lang="en-US" altLang="ko-KR" dirty="0"/>
            </a:br>
            <a:r>
              <a:rPr lang="en-US" altLang="ko-KR" b="1" dirty="0"/>
              <a:t>from </a:t>
            </a:r>
            <a:r>
              <a:rPr lang="en-US" altLang="ko-KR" dirty="0" err="1"/>
              <a:t>keras.models</a:t>
            </a:r>
            <a:r>
              <a:rPr lang="en-US" altLang="ko-KR" dirty="0"/>
              <a:t> </a:t>
            </a:r>
            <a:r>
              <a:rPr lang="en-US" altLang="ko-KR" b="1" dirty="0"/>
              <a:t>import </a:t>
            </a:r>
            <a:r>
              <a:rPr lang="en-US" altLang="ko-KR" dirty="0"/>
              <a:t>Sequential</a:t>
            </a:r>
            <a:br>
              <a:rPr lang="en-US" altLang="ko-KR" dirty="0"/>
            </a:br>
            <a:r>
              <a:rPr lang="en-US" altLang="ko-KR" b="1" dirty="0"/>
              <a:t>from </a:t>
            </a:r>
            <a:r>
              <a:rPr lang="en-US" altLang="ko-KR" dirty="0" err="1"/>
              <a:t>keras.layers</a:t>
            </a:r>
            <a:r>
              <a:rPr lang="en-US" altLang="ko-KR" dirty="0"/>
              <a:t> </a:t>
            </a:r>
            <a:r>
              <a:rPr lang="en-US" altLang="ko-KR" b="1" dirty="0"/>
              <a:t>import </a:t>
            </a:r>
            <a:r>
              <a:rPr lang="en-US" altLang="ko-KR" dirty="0"/>
              <a:t>Dense</a:t>
            </a:r>
            <a:br>
              <a:rPr lang="en-US" altLang="ko-KR" dirty="0"/>
            </a:br>
            <a:r>
              <a:rPr lang="en-US" altLang="ko-KR" b="1" dirty="0"/>
              <a:t>from </a:t>
            </a:r>
            <a:r>
              <a:rPr lang="en-US" altLang="ko-KR" dirty="0" err="1"/>
              <a:t>keras.layers</a:t>
            </a:r>
            <a:r>
              <a:rPr lang="en-US" altLang="ko-KR" dirty="0"/>
              <a:t> </a:t>
            </a:r>
            <a:r>
              <a:rPr lang="en-US" altLang="ko-KR" b="1" dirty="0"/>
              <a:t>import </a:t>
            </a:r>
            <a:r>
              <a:rPr lang="en-US" altLang="ko-KR" dirty="0"/>
              <a:t>LSTM</a:t>
            </a:r>
            <a:br>
              <a:rPr lang="en-US" altLang="ko-KR" dirty="0"/>
            </a:br>
            <a:r>
              <a:rPr lang="en-US" altLang="ko-KR" b="1" dirty="0"/>
              <a:t>from </a:t>
            </a:r>
            <a:r>
              <a:rPr lang="en-US" altLang="ko-KR" dirty="0" err="1"/>
              <a:t>sklearn.preprocessing</a:t>
            </a:r>
            <a:r>
              <a:rPr lang="en-US" altLang="ko-KR" dirty="0"/>
              <a:t> </a:t>
            </a:r>
            <a:r>
              <a:rPr lang="en-US" altLang="ko-KR" b="1" dirty="0"/>
              <a:t>import </a:t>
            </a:r>
            <a:r>
              <a:rPr lang="en-US" altLang="ko-KR" dirty="0" err="1"/>
              <a:t>MinMaxScaler</a:t>
            </a:r>
            <a:br>
              <a:rPr lang="en-US" altLang="ko-KR" dirty="0"/>
            </a:br>
            <a:r>
              <a:rPr lang="en-US" altLang="ko-KR" b="1" dirty="0"/>
              <a:t>from </a:t>
            </a:r>
            <a:r>
              <a:rPr lang="en-US" altLang="ko-KR" dirty="0" err="1"/>
              <a:t>sklearn.metrics</a:t>
            </a:r>
            <a:r>
              <a:rPr lang="en-US" altLang="ko-KR" dirty="0"/>
              <a:t> </a:t>
            </a:r>
            <a:r>
              <a:rPr lang="en-US" altLang="ko-KR" b="1" dirty="0"/>
              <a:t>import </a:t>
            </a:r>
            <a:r>
              <a:rPr lang="en-US" altLang="ko-KR" dirty="0" err="1"/>
              <a:t>mean_squared_error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545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5501E-B119-47B8-A4B9-C5992BE3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RNN,</a:t>
            </a:r>
            <a:r>
              <a:rPr lang="ko-KR" altLang="en-US" dirty="0"/>
              <a:t> </a:t>
            </a:r>
            <a:r>
              <a:rPr lang="en-US" altLang="ko-KR" dirty="0"/>
              <a:t>LSTM, GRU </a:t>
            </a:r>
            <a:r>
              <a:rPr lang="ko-KR" altLang="en-US" dirty="0"/>
              <a:t>비교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61AEF8-7F51-42F1-87C1-6B08D0C1F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32" y="1355798"/>
            <a:ext cx="8607735" cy="258949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4A2FE3A-2949-439D-B12A-02645D1C3447}"/>
              </a:ext>
            </a:extLst>
          </p:cNvPr>
          <p:cNvSpPr/>
          <p:nvPr/>
        </p:nvSpPr>
        <p:spPr>
          <a:xfrm>
            <a:off x="896556" y="5759811"/>
            <a:ext cx="78133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구조를 구별하는 방법은 타임스텝이 진행될 때 한 셀에서 </a:t>
            </a:r>
            <a:r>
              <a:rPr lang="ko-KR" altLang="en-US" sz="1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다음셀로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전달되는 정보의 개수를 확인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DE5B86-172B-4EA3-BB88-9A09E33C836E}"/>
              </a:ext>
            </a:extLst>
          </p:cNvPr>
          <p:cNvSpPr/>
          <p:nvPr/>
        </p:nvSpPr>
        <p:spPr>
          <a:xfrm>
            <a:off x="954429" y="3806792"/>
            <a:ext cx="24253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ko-KR" sz="1200" dirty="0" err="1">
                <a:solidFill>
                  <a:schemeClr val="accent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Vanishing</a:t>
            </a:r>
            <a:r>
              <a:rPr lang="ko-KR" altLang="ko-KR" sz="1200" dirty="0">
                <a:solidFill>
                  <a:schemeClr val="accent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ko-KR" sz="1200" dirty="0" err="1">
                <a:solidFill>
                  <a:schemeClr val="accent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Gradient</a:t>
            </a:r>
            <a:r>
              <a:rPr lang="ko-KR" altLang="ko-KR" sz="1200" dirty="0">
                <a:solidFill>
                  <a:schemeClr val="accent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ko-KR" sz="1200" dirty="0" err="1">
                <a:solidFill>
                  <a:schemeClr val="accent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Problem</a:t>
            </a:r>
            <a:endParaRPr lang="ko-KR" altLang="ko-KR" sz="1200" i="0" dirty="0">
              <a:solidFill>
                <a:schemeClr val="accent2">
                  <a:lumMod val="75000"/>
                </a:schemeClr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BA744A-610E-47EC-BFDE-318F902F27E5}"/>
              </a:ext>
            </a:extLst>
          </p:cNvPr>
          <p:cNvSpPr/>
          <p:nvPr/>
        </p:nvSpPr>
        <p:spPr>
          <a:xfrm>
            <a:off x="5825449" y="2031809"/>
            <a:ext cx="341453" cy="81233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32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C3111-4B27-4904-83DE-82005573CDE1}"/>
              </a:ext>
            </a:extLst>
          </p:cNvPr>
          <p:cNvSpPr/>
          <p:nvPr/>
        </p:nvSpPr>
        <p:spPr>
          <a:xfrm>
            <a:off x="3758380" y="3806792"/>
            <a:ext cx="20130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200" i="0" dirty="0">
                <a:solidFill>
                  <a:schemeClr val="accent2">
                    <a:lumMod val="7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Memory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Cell(c)</a:t>
            </a:r>
            <a:endParaRPr lang="ko-KR" altLang="ko-KR" sz="1200" i="0" dirty="0">
              <a:solidFill>
                <a:schemeClr val="accent2">
                  <a:lumMod val="75000"/>
                </a:schemeClr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0C0F63-6C7D-454E-97AE-589E27C2011B}"/>
              </a:ext>
            </a:extLst>
          </p:cNvPr>
          <p:cNvSpPr/>
          <p:nvPr/>
        </p:nvSpPr>
        <p:spPr>
          <a:xfrm>
            <a:off x="3759244" y="4143674"/>
            <a:ext cx="276695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기억 셀의 특징은 데이터를 LSTM 계층 내에서만 주고 받고, 다른 계층으로는 출력하지 않는다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98A850D-C9F7-4547-9E5A-8508BCA0C8A5}"/>
              </a:ext>
            </a:extLst>
          </p:cNvPr>
          <p:cNvSpPr/>
          <p:nvPr/>
        </p:nvSpPr>
        <p:spPr>
          <a:xfrm>
            <a:off x="5827078" y="2994460"/>
            <a:ext cx="341453" cy="81233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32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DDA3BE-AFB7-4C28-ABAE-67AED23061F8}"/>
              </a:ext>
            </a:extLst>
          </p:cNvPr>
          <p:cNvSpPr/>
          <p:nvPr/>
        </p:nvSpPr>
        <p:spPr>
          <a:xfrm>
            <a:off x="3758380" y="4535638"/>
            <a:ext cx="20130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200" i="0" dirty="0">
                <a:solidFill>
                  <a:schemeClr val="accent2">
                    <a:lumMod val="7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Hidden State Cell(h)</a:t>
            </a:r>
            <a:endParaRPr lang="ko-KR" altLang="ko-KR" sz="1200" i="0" dirty="0">
              <a:solidFill>
                <a:schemeClr val="accent2">
                  <a:lumMod val="75000"/>
                </a:schemeClr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2C3978-B24F-4D4A-B037-AAB9E56F9568}"/>
              </a:ext>
            </a:extLst>
          </p:cNvPr>
          <p:cNvSpPr/>
          <p:nvPr/>
        </p:nvSpPr>
        <p:spPr>
          <a:xfrm>
            <a:off x="3758380" y="4867817"/>
            <a:ext cx="267804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05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LSTM은</a:t>
            </a:r>
            <a:r>
              <a:rPr lang="ko-KR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아주 좋은 계층이지만, 매개변수가 많아서 계산이 오래 걸리는게 단점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6BF24A-95AD-40DD-BD02-CE43C4A97EE5}"/>
              </a:ext>
            </a:extLst>
          </p:cNvPr>
          <p:cNvSpPr/>
          <p:nvPr/>
        </p:nvSpPr>
        <p:spPr>
          <a:xfrm>
            <a:off x="7937964" y="1598918"/>
            <a:ext cx="1161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200" baseline="3000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Gated</a:t>
            </a:r>
            <a:r>
              <a:rPr lang="ko-KR" altLang="ko-KR" sz="1200" baseline="300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ko-KR" sz="1200" baseline="3000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Recurrent</a:t>
            </a:r>
            <a:r>
              <a:rPr lang="ko-KR" altLang="ko-KR" sz="1200" baseline="300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ko-KR" sz="1200" baseline="3000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Unit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8D2086-7EAE-42E3-9437-1E16C2D31E3C}"/>
              </a:ext>
            </a:extLst>
          </p:cNvPr>
          <p:cNvSpPr/>
          <p:nvPr/>
        </p:nvSpPr>
        <p:spPr>
          <a:xfrm>
            <a:off x="6685807" y="4143674"/>
            <a:ext cx="286986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05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GRU는</a:t>
            </a:r>
            <a:r>
              <a:rPr lang="ko-KR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매개변수가 적고 </a:t>
            </a:r>
            <a:r>
              <a:rPr lang="ko-KR" altLang="ko-KR" sz="105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계산량도</a:t>
            </a:r>
            <a:r>
              <a:rPr lang="ko-KR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적기 때문에, 데이터셋이 작거나 모델 설계 시</a:t>
            </a:r>
          </a:p>
          <a:p>
            <a:r>
              <a:rPr lang="ko-KR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반복 시도를 많이 해야 할 경우 적합</a:t>
            </a:r>
          </a:p>
        </p:txBody>
      </p:sp>
    </p:spTree>
    <p:extLst>
      <p:ext uri="{BB962C8B-B14F-4D97-AF65-F5344CB8AC3E}">
        <p14:creationId xmlns:p14="http://schemas.microsoft.com/office/powerpoint/2010/main" val="149459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53632-C225-4DF3-B188-BEE46796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및 </a:t>
            </a:r>
            <a:r>
              <a:rPr lang="ko-KR" altLang="en-US" dirty="0" err="1"/>
              <a:t>구현시</a:t>
            </a:r>
            <a:r>
              <a:rPr lang="ko-KR" altLang="en-US" dirty="0"/>
              <a:t> 유의사항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4B5510-802B-4D58-99A1-2F662BEF6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434" y="3486156"/>
            <a:ext cx="8423632" cy="1035935"/>
          </a:xfrm>
        </p:spPr>
        <p:txBody>
          <a:bodyPr/>
          <a:lstStyle/>
          <a:p>
            <a:r>
              <a:rPr lang="en-US" altLang="ko-KR" dirty="0"/>
              <a:t>Dropout</a:t>
            </a:r>
          </a:p>
          <a:p>
            <a:r>
              <a:rPr lang="en-US" altLang="ko-KR" dirty="0"/>
              <a:t>Adam Optimizer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B1588A7-F541-42B2-8A53-74A2ED9A1079}"/>
              </a:ext>
            </a:extLst>
          </p:cNvPr>
          <p:cNvSpPr/>
          <p:nvPr/>
        </p:nvSpPr>
        <p:spPr>
          <a:xfrm>
            <a:off x="621388" y="1151493"/>
            <a:ext cx="8663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The Serif Hand Light" panose="03070302030502020204" pitchFamily="66" charset="0"/>
                <a:ea typeface="KoPub돋움체 Bold" panose="02020603020101020101" pitchFamily="18" charset="-127"/>
              </a:rPr>
              <a:t>▌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 Set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 중요하다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8C2993-A4C0-49DB-BEF4-A55B26D72C4D}"/>
              </a:ext>
            </a:extLst>
          </p:cNvPr>
          <p:cNvSpPr/>
          <p:nvPr/>
        </p:nvSpPr>
        <p:spPr>
          <a:xfrm>
            <a:off x="719842" y="2876121"/>
            <a:ext cx="8663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▌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Tuning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 중요하다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7F2D25-3F18-46BF-91F8-01E116AB5CBF}"/>
              </a:ext>
            </a:extLst>
          </p:cNvPr>
          <p:cNvSpPr/>
          <p:nvPr/>
        </p:nvSpPr>
        <p:spPr>
          <a:xfrm>
            <a:off x="888398" y="1675965"/>
            <a:ext cx="2235677" cy="8811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Training Data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Test Data 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5551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19386-9607-45DD-BB69-E83A0409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 Study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0CA039-FE34-4AE6-9963-59155113C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IBM</a:t>
            </a:r>
            <a:r>
              <a:rPr lang="ko-KR" altLang="en-US" dirty="0"/>
              <a:t>과 </a:t>
            </a:r>
            <a:r>
              <a:rPr lang="en-US" altLang="ko-KR" dirty="0"/>
              <a:t>Energy-Blockchain </a:t>
            </a:r>
            <a:r>
              <a:rPr lang="ko-KR" altLang="en-US" dirty="0"/>
              <a:t>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 중국에서 에너지 블록체인을 적용하여 탄소 크레딧 관리 플랫폼을 이미 운영 중</a:t>
            </a:r>
            <a:endParaRPr lang="en-US" altLang="ko-KR" dirty="0"/>
          </a:p>
          <a:p>
            <a:r>
              <a:rPr lang="ko-KR" altLang="en-US" dirty="0"/>
              <a:t>탄소배출권 거래</a:t>
            </a:r>
            <a:r>
              <a:rPr lang="en-US" altLang="ko-KR" dirty="0"/>
              <a:t>(IBM, </a:t>
            </a:r>
            <a:r>
              <a:rPr lang="en-US" altLang="ko-KR" dirty="0" err="1"/>
              <a:t>Veridium</a:t>
            </a:r>
            <a:r>
              <a:rPr lang="en-US" altLang="ko-KR" dirty="0"/>
              <a:t> Labs)</a:t>
            </a:r>
          </a:p>
          <a:p>
            <a:pPr marL="0" indent="266700">
              <a:buNone/>
            </a:pPr>
            <a:r>
              <a:rPr lang="en-US" altLang="ko-KR" sz="1400" dirty="0">
                <a:hlinkClick r:id="rId2"/>
              </a:rPr>
              <a:t>https://www.coindeskkorea.com/news/articleView.html?idxno=21169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46499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49C608-A56C-45AD-9199-C2D932A155DC}"/>
              </a:ext>
            </a:extLst>
          </p:cNvPr>
          <p:cNvSpPr txBox="1"/>
          <p:nvPr/>
        </p:nvSpPr>
        <p:spPr>
          <a:xfrm>
            <a:off x="2275114" y="2958739"/>
            <a:ext cx="535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End of Document</a:t>
            </a:r>
            <a:endParaRPr lang="ko-KR" altLang="en-US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C4C9094-7ECE-4A97-854D-A9DB75DAD237}"/>
              </a:ext>
            </a:extLst>
          </p:cNvPr>
          <p:cNvSpPr/>
          <p:nvPr/>
        </p:nvSpPr>
        <p:spPr>
          <a:xfrm>
            <a:off x="8344042" y="6153214"/>
            <a:ext cx="970299" cy="2308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3700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5501E-B119-47B8-A4B9-C5992BE3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</a:t>
            </a:r>
            <a:r>
              <a:rPr lang="ko-KR" altLang="en-US" dirty="0"/>
              <a:t> </a:t>
            </a:r>
            <a:r>
              <a:rPr lang="en-US" altLang="ko-KR" dirty="0"/>
              <a:t>vs.</a:t>
            </a:r>
            <a:r>
              <a:rPr lang="ko-KR" altLang="en-US" dirty="0"/>
              <a:t> </a:t>
            </a:r>
            <a:r>
              <a:rPr lang="en-US" altLang="ko-KR" dirty="0"/>
              <a:t>GRU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732D9A-3B91-4A2B-96C0-C97FB434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82" y="1367626"/>
            <a:ext cx="7882635" cy="501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864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C1395-7EF7-4B6A-8141-F840FFAA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GRU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10BCCF2-E8DD-4B49-8675-93B160EA7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589" y="4896850"/>
            <a:ext cx="8559681" cy="12608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R :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reset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,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z는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update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 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gate</a:t>
            </a: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rgbClr val="848689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R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eset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 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Gate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 : 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과거의 은닉 상태를 얼마나 '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무시'할지를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 결정</a:t>
            </a: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rgbClr val="848689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​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Update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 게이트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 :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Hidden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State를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 갱신하는 게이트</a:t>
            </a:r>
            <a:r>
              <a:rPr lang="ko-KR" altLang="en-US" sz="1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로</a:t>
            </a:r>
            <a:r>
              <a:rPr lang="en-US" altLang="ko-KR" sz="1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,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LSTM의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forget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 게이트와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input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 게이트의 2가지 역할 담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당</a:t>
            </a: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추가된 정보에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input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anose="020B0604030504040204" pitchFamily="34" charset="0"/>
              </a:rPr>
              <a:t> 게이트의 가중치를 부여</a:t>
            </a:r>
            <a:endParaRPr kumimoji="0" lang="ko-KR" altLang="ko-KR" sz="4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27" name="Picture 3">
            <a:hlinkClick r:id="rId2"/>
            <a:extLst>
              <a:ext uri="{FF2B5EF4-FFF2-40B4-BE49-F238E27FC236}">
                <a16:creationId xmlns:a16="http://schemas.microsoft.com/office/drawing/2014/main" id="{6BA770F7-F80F-459A-B9AE-26FC0FF60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951" y="1140480"/>
            <a:ext cx="6056098" cy="359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844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hlinkClick r:id="" action="ppaction://noaction"/>
          </p:cNvPr>
          <p:cNvSpPr/>
          <p:nvPr/>
        </p:nvSpPr>
        <p:spPr>
          <a:xfrm>
            <a:off x="4419353" y="1214836"/>
            <a:ext cx="4330596" cy="845937"/>
          </a:xfrm>
          <a:prstGeom prst="rect">
            <a:avLst/>
          </a:prstGeom>
          <a:scene3d>
            <a:camera prst="orthographicFront"/>
            <a:lightRig rig="balanced" dir="t">
              <a:rot lat="0" lon="0" rev="13800000"/>
            </a:lightRig>
          </a:scene3d>
          <a:sp3d prstMaterial="plastic">
            <a:bevelT w="38100" h="25400" prst="softRound"/>
          </a:sp3d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Clr>
                <a:srgbClr val="414345"/>
              </a:buClr>
              <a:buAutoNum type="arabicPeriod"/>
            </a:pPr>
            <a:r>
              <a:rPr lang="en-US" altLang="ko-KR" sz="1600" b="1" dirty="0">
                <a:ln>
                  <a:solidFill>
                    <a:srgbClr val="DBDBDB">
                      <a:alpha val="0"/>
                    </a:srgbClr>
                  </a:solidFill>
                </a:ln>
                <a:solidFill>
                  <a:srgbClr val="13274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Cement</a:t>
            </a:r>
            <a:r>
              <a:rPr lang="ko-KR" altLang="en-US" sz="1600" b="1" dirty="0">
                <a:ln>
                  <a:solidFill>
                    <a:srgbClr val="DBDBDB">
                      <a:alpha val="0"/>
                    </a:srgbClr>
                  </a:solidFill>
                </a:ln>
                <a:solidFill>
                  <a:srgbClr val="13274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를 알자</a:t>
            </a:r>
            <a:endParaRPr lang="en-US" altLang="ko-KR" sz="1600" b="1" dirty="0">
              <a:ln>
                <a:solidFill>
                  <a:srgbClr val="DBDBDB">
                    <a:alpha val="0"/>
                  </a:srgbClr>
                </a:solidFill>
              </a:ln>
              <a:solidFill>
                <a:srgbClr val="13274A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Clr>
                <a:srgbClr val="414345"/>
              </a:buClr>
              <a:buAutoNum type="arabicPeriod"/>
            </a:pPr>
            <a:endParaRPr lang="en-US" altLang="ko-KR" sz="1600" b="1" dirty="0">
              <a:ln>
                <a:solidFill>
                  <a:srgbClr val="DBDBDB">
                    <a:alpha val="0"/>
                  </a:srgbClr>
                </a:solidFill>
              </a:ln>
              <a:solidFill>
                <a:srgbClr val="13274A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-12700" y="810417"/>
            <a:ext cx="91567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CC66EBB-5E7E-4EA1-BD43-2F89EAAE03D7}"/>
              </a:ext>
            </a:extLst>
          </p:cNvPr>
          <p:cNvSpPr/>
          <p:nvPr/>
        </p:nvSpPr>
        <p:spPr>
          <a:xfrm>
            <a:off x="-12700" y="810417"/>
            <a:ext cx="3175068" cy="2460103"/>
          </a:xfrm>
          <a:prstGeom prst="rect">
            <a:avLst/>
          </a:prstGeom>
          <a:solidFill>
            <a:srgbClr val="13274A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13274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kern="0" dirty="0">
              <a:solidFill>
                <a:srgbClr val="13274A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13274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kern="0" dirty="0">
              <a:solidFill>
                <a:srgbClr val="13274A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13274A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0" dirty="0">
              <a:solidFill>
                <a:srgbClr val="13274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3274A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이두원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13274A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3274A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교수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13274A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3274A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공학박사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13274A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kern="0" dirty="0">
                <a:solidFill>
                  <a:srgbClr val="13274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doowon.lee@gmail.com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13274A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E598C3D-AAE1-44EC-83D3-A3274B6FAF57}"/>
              </a:ext>
            </a:extLst>
          </p:cNvPr>
          <p:cNvCxnSpPr/>
          <p:nvPr/>
        </p:nvCxnSpPr>
        <p:spPr>
          <a:xfrm>
            <a:off x="-25400" y="810417"/>
            <a:ext cx="9156700" cy="0"/>
          </a:xfrm>
          <a:prstGeom prst="line">
            <a:avLst/>
          </a:prstGeom>
          <a:noFill/>
          <a:ln w="10000" cap="flat" cmpd="sng" algn="ctr">
            <a:solidFill>
              <a:srgbClr val="13274A"/>
            </a:solidFill>
            <a:prstDash val="soli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227481" y="1857423"/>
            <a:ext cx="2616268" cy="448777"/>
          </a:xfrm>
          <a:prstGeom prst="rect">
            <a:avLst/>
          </a:prstGeom>
          <a:noFill/>
          <a:effectLst>
            <a:outerShdw blurRad="114300" dist="774700" dir="5400000" sx="59000" sy="59000" algn="ctr" rotWithShape="0">
              <a:srgbClr val="000000">
                <a:alpha val="42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800" dirty="0">
                <a:ln>
                  <a:solidFill>
                    <a:srgbClr val="33CCCC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목  차</a:t>
            </a:r>
            <a:endParaRPr lang="en-US" altLang="ko-KR" sz="2800" dirty="0">
              <a:ln>
                <a:solidFill>
                  <a:srgbClr val="33CCCC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C05417-8983-42FE-A108-EE4FED811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0"/>
          <a:stretch/>
        </p:blipFill>
        <p:spPr bwMode="auto">
          <a:xfrm>
            <a:off x="284256" y="4652804"/>
            <a:ext cx="3089763" cy="202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8074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62796" y="1376362"/>
            <a:ext cx="4076503" cy="5791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Cement </a:t>
            </a:r>
            <a:r>
              <a:rPr lang="ko-KR" altLang="en-US" dirty="0">
                <a:solidFill>
                  <a:schemeClr val="bg1"/>
                </a:solidFill>
              </a:rPr>
              <a:t>훑어보기</a:t>
            </a: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658297" y="1885949"/>
            <a:ext cx="724770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85801" y="2200481"/>
            <a:ext cx="27496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1.1 Cement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표준 규격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1.2 Cement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제조 프로세스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1.3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소성공정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Reference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5CB7E34-0DF7-4D9D-BE65-AC5340C14066}"/>
              </a:ext>
            </a:extLst>
          </p:cNvPr>
          <p:cNvGrpSpPr/>
          <p:nvPr/>
        </p:nvGrpSpPr>
        <p:grpSpPr>
          <a:xfrm>
            <a:off x="588608" y="687837"/>
            <a:ext cx="2088328" cy="2293358"/>
            <a:chOff x="641525" y="1014937"/>
            <a:chExt cx="2198240" cy="2414062"/>
          </a:xfrm>
        </p:grpSpPr>
        <p:sp>
          <p:nvSpPr>
            <p:cNvPr id="17" name="자유형 112">
              <a:extLst>
                <a:ext uri="{FF2B5EF4-FFF2-40B4-BE49-F238E27FC236}">
                  <a16:creationId xmlns:a16="http://schemas.microsoft.com/office/drawing/2014/main" id="{E5995129-3F02-4B19-A9E5-BFD7ECD8B66F}"/>
                </a:ext>
              </a:extLst>
            </p:cNvPr>
            <p:cNvSpPr/>
            <p:nvPr/>
          </p:nvSpPr>
          <p:spPr>
            <a:xfrm flipV="1">
              <a:off x="641525" y="1343522"/>
              <a:ext cx="2178620" cy="2085477"/>
            </a:xfrm>
            <a:prstGeom prst="rect">
              <a:avLst/>
            </a:prstGeom>
            <a:gradFill flip="none" rotWithShape="1">
              <a:gsLst>
                <a:gs pos="0">
                  <a:srgbClr val="029BDE">
                    <a:lumMod val="50000"/>
                  </a:srgbClr>
                </a:gs>
                <a:gs pos="20000">
                  <a:srgbClr val="029BDE"/>
                </a:gs>
                <a:gs pos="73000">
                  <a:srgbClr val="029BDE">
                    <a:lumMod val="75000"/>
                  </a:srgbClr>
                </a:gs>
                <a:gs pos="78000">
                  <a:srgbClr val="029BDE">
                    <a:lumMod val="50000"/>
                  </a:srgbClr>
                </a:gs>
                <a:gs pos="80000">
                  <a:srgbClr val="029BDE">
                    <a:lumMod val="60000"/>
                    <a:lumOff val="40000"/>
                  </a:srgbClr>
                </a:gs>
                <a:gs pos="80000">
                  <a:srgbClr val="029BDE">
                    <a:lumMod val="60000"/>
                    <a:lumOff val="40000"/>
                  </a:srgbClr>
                </a:gs>
                <a:gs pos="81000">
                  <a:srgbClr val="029BDE">
                    <a:lumMod val="50000"/>
                  </a:srgbClr>
                </a:gs>
              </a:gsLst>
              <a:lin ang="2700000" scaled="0"/>
              <a:tileRect/>
            </a:gradFill>
            <a:ln w="3175" cap="flat" cmpd="sng" algn="ctr">
              <a:gradFill flip="none" rotWithShape="1">
                <a:gsLst>
                  <a:gs pos="0">
                    <a:srgbClr val="DBDBDB">
                      <a:alpha val="0"/>
                    </a:srgbClr>
                  </a:gs>
                  <a:gs pos="50000">
                    <a:srgbClr val="262626">
                      <a:lumMod val="50000"/>
                      <a:lumOff val="50000"/>
                    </a:srgbClr>
                  </a:gs>
                  <a:gs pos="100000">
                    <a:srgbClr val="DBDBDB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</a:ln>
            <a:effectLst>
              <a:innerShdw blurRad="38100" dist="127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freezing" dir="t"/>
            </a:scene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0" normalizeH="0" baseline="0" noProof="0" dirty="0">
                <a:ln>
                  <a:solidFill>
                    <a:srgbClr val="00ADEF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8" name="타원 96">
              <a:extLst>
                <a:ext uri="{FF2B5EF4-FFF2-40B4-BE49-F238E27FC236}">
                  <a16:creationId xmlns:a16="http://schemas.microsoft.com/office/drawing/2014/main" id="{D4413B07-D8F3-4519-80D4-901039FDFAD8}"/>
                </a:ext>
              </a:extLst>
            </p:cNvPr>
            <p:cNvSpPr/>
            <p:nvPr/>
          </p:nvSpPr>
          <p:spPr>
            <a:xfrm>
              <a:off x="751524" y="1475075"/>
              <a:ext cx="1958623" cy="1822370"/>
            </a:xfrm>
            <a:prstGeom prst="snip1Rect">
              <a:avLst>
                <a:gd name="adj" fmla="val 41919"/>
              </a:avLst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3175" cap="flat" cmpd="sng" algn="ctr">
              <a:gradFill flip="none" rotWithShape="1">
                <a:gsLst>
                  <a:gs pos="0">
                    <a:srgbClr val="262626">
                      <a:alpha val="0"/>
                    </a:srgbClr>
                  </a:gs>
                  <a:gs pos="50000">
                    <a:sysClr val="window" lastClr="FFFFFF">
                      <a:lumMod val="75000"/>
                    </a:sysClr>
                  </a:gs>
                  <a:gs pos="100000">
                    <a:srgbClr val="262626">
                      <a:alpha val="0"/>
                    </a:srgbClr>
                  </a:gs>
                </a:gsLst>
                <a:lin ang="10800000" scaled="1"/>
                <a:tileRect/>
              </a:gradFill>
              <a:prstDash val="solid"/>
            </a:ln>
            <a:effectLst>
              <a:innerShdw blurRad="38100" dist="127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2DF49CB-248F-4354-9B28-1B77E1FB9772}"/>
                </a:ext>
              </a:extLst>
            </p:cNvPr>
            <p:cNvSpPr/>
            <p:nvPr/>
          </p:nvSpPr>
          <p:spPr>
            <a:xfrm rot="2724917">
              <a:off x="2002381" y="1364751"/>
              <a:ext cx="1187197" cy="487570"/>
            </a:xfrm>
            <a:prstGeom prst="rtTriangle">
              <a:avLst/>
            </a:prstGeom>
            <a:gradFill flip="none" rotWithShape="1">
              <a:gsLst>
                <a:gs pos="0">
                  <a:srgbClr val="029BDE">
                    <a:lumMod val="50000"/>
                  </a:srgbClr>
                </a:gs>
                <a:gs pos="100000">
                  <a:srgbClr val="029BDE"/>
                </a:gs>
              </a:gsLst>
              <a:lin ang="0" scaled="1"/>
              <a:tileRect/>
            </a:gradFill>
            <a:ln w="3175" cap="flat" cmpd="sng" algn="ctr">
              <a:gradFill flip="none" rotWithShape="1">
                <a:gsLst>
                  <a:gs pos="0">
                    <a:srgbClr val="DBDBDB">
                      <a:alpha val="0"/>
                    </a:srgbClr>
                  </a:gs>
                  <a:gs pos="50000">
                    <a:srgbClr val="262626">
                      <a:lumMod val="50000"/>
                      <a:lumOff val="50000"/>
                    </a:srgbClr>
                  </a:gs>
                  <a:gs pos="100000">
                    <a:srgbClr val="DBDBDB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</a:ln>
            <a:effectLst>
              <a:innerShdw blurRad="38100" dist="127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freezing" dir="t"/>
            </a:scene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u="none" strike="noStrike" kern="0" cap="none" spc="0" normalizeH="0" baseline="0" noProof="0" dirty="0">
                <a:ln>
                  <a:solidFill>
                    <a:srgbClr val="00ADEF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073D1E2-79CB-47DD-8D1F-ACF2C90ED84C}"/>
                </a:ext>
              </a:extLst>
            </p:cNvPr>
            <p:cNvSpPr/>
            <p:nvPr/>
          </p:nvSpPr>
          <p:spPr bwMode="auto">
            <a:xfrm>
              <a:off x="647764" y="2066476"/>
              <a:ext cx="2091308" cy="608598"/>
            </a:xfrm>
            <a:prstGeom prst="rect">
              <a:avLst/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-45720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0" i="0" u="none" strike="noStrike" kern="0" cap="none" spc="0" normalizeH="0" baseline="0" noProof="0" dirty="0">
                  <a:ln>
                    <a:solidFill>
                      <a:srgbClr val="00ADEF">
                        <a:alpha val="0"/>
                      </a:srgbClr>
                    </a:solidFill>
                  </a:ln>
                  <a:solidFill>
                    <a:srgbClr val="029BDE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  <a:cs typeface="+mn-cs"/>
                </a:rPr>
                <a:t>01</a:t>
              </a:r>
              <a:endParaRPr kumimoji="0" lang="en-US" altLang="ko-KR" sz="2000" b="1" i="0" u="none" strike="noStrike" kern="0" cap="none" spc="-50" normalizeH="0" baseline="0" noProof="0" dirty="0">
                <a:ln>
                  <a:solidFill>
                    <a:srgbClr val="00ADEF">
                      <a:alpha val="0"/>
                    </a:srgbClr>
                  </a:solidFill>
                </a:ln>
                <a:solidFill>
                  <a:srgbClr val="029BDE"/>
                </a:solidFill>
                <a:effectLst/>
                <a:uLnTx/>
                <a:uFillTx/>
                <a:latin typeface="맑은 고딕"/>
                <a:ea typeface="HY견고딕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293347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5501E-B119-47B8-A4B9-C5992BE3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Cement </a:t>
            </a:r>
            <a:r>
              <a:rPr lang="ko-KR" altLang="en-US" dirty="0"/>
              <a:t>표준규격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05B778-2FC4-4148-B38E-EAED1B543E95}"/>
              </a:ext>
            </a:extLst>
          </p:cNvPr>
          <p:cNvSpPr/>
          <p:nvPr/>
        </p:nvSpPr>
        <p:spPr>
          <a:xfrm>
            <a:off x="538678" y="1243786"/>
            <a:ext cx="866322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The Serif Hand Light" panose="03070302030502020204" pitchFamily="66" charset="0"/>
                <a:ea typeface="KoPub돋움체 Bold" panose="02020603020101020101" pitchFamily="18" charset="-127"/>
              </a:rPr>
              <a:t>▌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한국공업규격(KS) 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just"/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algn="just">
              <a:spcAft>
                <a:spcPts val="1200"/>
              </a:spcAft>
              <a:buFont typeface="+mj-ea"/>
              <a:buAutoNum type="circleNumDbPlain"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포틀랜드 시멘트(KS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5201) : 석회, SiO2, Al2O3 및 Fe2O3를 함유한 원료를 적당한 비율로 혼합한 일부가 용융하여 소결된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클링커에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적당량의 석고를 가하여 분말로 한 것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algn="just">
              <a:spcAft>
                <a:spcPts val="1200"/>
              </a:spcAft>
              <a:buFont typeface="+mj-ea"/>
              <a:buAutoNum type="circleNumDbPlain"/>
            </a:pP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algn="just">
              <a:spcAft>
                <a:spcPts val="1200"/>
              </a:spcAft>
              <a:buFont typeface="+mj-ea"/>
              <a:buAutoNum type="circleNumDbPlain"/>
            </a:pP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고로슬래그시멘트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(KS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5210) : 슬래그나 포틀랜드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포졸란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시멘트(KS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5401)에서 규정한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포졸란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 또는 플라이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애쉬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(KS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5405)에서 규정한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플라이애시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및 기타 첨가제 등을 5% 이내에서 혼합, 분쇄  또는 단독 분쇄 후 혼합한 분말</a:t>
            </a:r>
          </a:p>
        </p:txBody>
      </p:sp>
    </p:spTree>
    <p:extLst>
      <p:ext uri="{BB962C8B-B14F-4D97-AF65-F5344CB8AC3E}">
        <p14:creationId xmlns:p14="http://schemas.microsoft.com/office/powerpoint/2010/main" val="1504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5501E-B119-47B8-A4B9-C5992BE3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Cement </a:t>
            </a:r>
            <a:r>
              <a:rPr lang="ko-KR" altLang="en-US" dirty="0"/>
              <a:t>제조 프로세스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05B778-2FC4-4148-B38E-EAED1B543E95}"/>
              </a:ext>
            </a:extLst>
          </p:cNvPr>
          <p:cNvSpPr/>
          <p:nvPr/>
        </p:nvSpPr>
        <p:spPr>
          <a:xfrm>
            <a:off x="532541" y="1221245"/>
            <a:ext cx="8663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The Serif Hand Light" panose="03070302030502020204" pitchFamily="66" charset="0"/>
                <a:ea typeface="KoPub돋움체 Bold" panose="02020603020101020101" pitchFamily="18" charset="-127"/>
              </a:rPr>
              <a:t>▌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포틀랜드 시멘트 제조공정 분류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2231D91-7126-4652-8829-7008D944CD31}"/>
              </a:ext>
            </a:extLst>
          </p:cNvPr>
          <p:cNvSpPr/>
          <p:nvPr/>
        </p:nvSpPr>
        <p:spPr>
          <a:xfrm>
            <a:off x="4516540" y="1221245"/>
            <a:ext cx="5329461" cy="5268781"/>
          </a:xfrm>
          <a:prstGeom prst="rect">
            <a:avLst/>
          </a:prstGeom>
          <a:blipFill>
            <a:blip r:embed="rId3" cstate="print"/>
            <a:stretch>
              <a:fillRect t="1" b="-5518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D05AB9-CD54-429A-90C0-B907C113DC66}"/>
              </a:ext>
            </a:extLst>
          </p:cNvPr>
          <p:cNvSpPr/>
          <p:nvPr/>
        </p:nvSpPr>
        <p:spPr>
          <a:xfrm>
            <a:off x="653837" y="2485503"/>
            <a:ext cx="39243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1200"/>
              </a:spcAft>
              <a:buFont typeface="+mj-ea"/>
              <a:buAutoNum type="circleNumDbPlain"/>
            </a:pP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석회석을 채굴하여 </a:t>
            </a:r>
            <a:r>
              <a:rPr lang="ko-KR" altLang="en-US" sz="1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분쇄,혼합하는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채굴공정 </a:t>
            </a:r>
          </a:p>
          <a:p>
            <a:pPr marL="342900" indent="-342900" algn="just">
              <a:spcBef>
                <a:spcPts val="600"/>
              </a:spcBef>
              <a:spcAft>
                <a:spcPts val="1200"/>
              </a:spcAft>
              <a:buFont typeface="+mj-ea"/>
              <a:buAutoNum type="circleNumDbPlain"/>
            </a:pP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석회석을 포함한 원료를 조합, 건조, 분쇄, 저장하는 </a:t>
            </a:r>
            <a:r>
              <a:rPr lang="ko-KR" altLang="en-US" sz="1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원분공정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  <a:p>
            <a:pPr marL="342900" indent="-342900" algn="just">
              <a:spcBef>
                <a:spcPts val="600"/>
              </a:spcBef>
              <a:spcAft>
                <a:spcPts val="1200"/>
              </a:spcAft>
              <a:buFont typeface="+mj-ea"/>
              <a:buAutoNum type="circleNumDbPlain"/>
            </a:pP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원료를 가열하여 분해, 소성한 후 냉각하여 반제품인 </a:t>
            </a:r>
            <a:r>
              <a:rPr lang="ko-KR" altLang="en-US" sz="1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클링커를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생산하는 소성공정 </a:t>
            </a:r>
          </a:p>
          <a:p>
            <a:pPr marL="342900" indent="-342900" algn="just">
              <a:spcBef>
                <a:spcPts val="600"/>
              </a:spcBef>
              <a:spcAft>
                <a:spcPts val="1200"/>
              </a:spcAft>
              <a:buFont typeface="+mj-ea"/>
              <a:buAutoNum type="circleNumDbPlain"/>
            </a:pPr>
            <a:r>
              <a:rPr lang="ko-KR" altLang="en-US" sz="1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클링커에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석고와 분쇄조제를 가하여 분쇄된 시멘트를 저장 및 출하하는 제품공정 </a:t>
            </a:r>
          </a:p>
        </p:txBody>
      </p:sp>
    </p:spTree>
    <p:extLst>
      <p:ext uri="{BB962C8B-B14F-4D97-AF65-F5344CB8AC3E}">
        <p14:creationId xmlns:p14="http://schemas.microsoft.com/office/powerpoint/2010/main" val="3548433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5501E-B119-47B8-A4B9-C5992BE3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Cement </a:t>
            </a:r>
            <a:r>
              <a:rPr lang="ko-KR" altLang="en-US" dirty="0"/>
              <a:t>제조 프로세스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05B778-2FC4-4148-B38E-EAED1B543E95}"/>
              </a:ext>
            </a:extLst>
          </p:cNvPr>
          <p:cNvSpPr/>
          <p:nvPr/>
        </p:nvSpPr>
        <p:spPr>
          <a:xfrm>
            <a:off x="550952" y="1226170"/>
            <a:ext cx="8663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The Serif Hand Light" panose="03070302030502020204" pitchFamily="66" charset="0"/>
                <a:ea typeface="KoPub돋움체 Bold" panose="02020603020101020101" pitchFamily="18" charset="-127"/>
              </a:rPr>
              <a:t>▌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소성공정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(Sintering/Clinkering)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5E6942-16C9-4A8D-B8CA-47E14AF966A6}"/>
              </a:ext>
            </a:extLst>
          </p:cNvPr>
          <p:cNvSpPr txBox="1"/>
          <p:nvPr/>
        </p:nvSpPr>
        <p:spPr>
          <a:xfrm>
            <a:off x="1785842" y="5633687"/>
            <a:ext cx="105554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예열기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603A5-EEAD-48E4-8699-A029DE099302}"/>
              </a:ext>
            </a:extLst>
          </p:cNvPr>
          <p:cNvSpPr txBox="1"/>
          <p:nvPr/>
        </p:nvSpPr>
        <p:spPr>
          <a:xfrm>
            <a:off x="3276089" y="5633687"/>
            <a:ext cx="105554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소성로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286A5B-92A9-48A9-9448-6590D9CFBFAA}"/>
              </a:ext>
            </a:extLst>
          </p:cNvPr>
          <p:cNvSpPr txBox="1"/>
          <p:nvPr/>
        </p:nvSpPr>
        <p:spPr>
          <a:xfrm>
            <a:off x="4766336" y="5633687"/>
            <a:ext cx="105554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냉각기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4FF14-15B8-49B1-A590-26061D28733E}"/>
              </a:ext>
            </a:extLst>
          </p:cNvPr>
          <p:cNvSpPr txBox="1"/>
          <p:nvPr/>
        </p:nvSpPr>
        <p:spPr>
          <a:xfrm>
            <a:off x="6256583" y="5633687"/>
            <a:ext cx="105554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크링커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치장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AF194FA-D67B-483B-92E5-9A07BE7323E7}"/>
              </a:ext>
            </a:extLst>
          </p:cNvPr>
          <p:cNvSpPr/>
          <p:nvPr/>
        </p:nvSpPr>
        <p:spPr>
          <a:xfrm>
            <a:off x="2969755" y="5689384"/>
            <a:ext cx="177970" cy="19638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F2B56D0-F99E-4A17-8F2D-256A66D49C02}"/>
              </a:ext>
            </a:extLst>
          </p:cNvPr>
          <p:cNvSpPr/>
          <p:nvPr/>
        </p:nvSpPr>
        <p:spPr>
          <a:xfrm>
            <a:off x="4460002" y="5689384"/>
            <a:ext cx="177970" cy="19638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BA31316-BCC2-4CCD-8507-6723C680F0BC}"/>
              </a:ext>
            </a:extLst>
          </p:cNvPr>
          <p:cNvSpPr/>
          <p:nvPr/>
        </p:nvSpPr>
        <p:spPr>
          <a:xfrm>
            <a:off x="5950249" y="5689384"/>
            <a:ext cx="177970" cy="19638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837C2FE-A667-4063-ADD5-196BF048D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56" y="1918527"/>
            <a:ext cx="7364606" cy="34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06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5501E-B119-47B8-A4B9-C5992BE3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소성공정이란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05B778-2FC4-4148-B38E-EAED1B543E95}"/>
              </a:ext>
            </a:extLst>
          </p:cNvPr>
          <p:cNvSpPr/>
          <p:nvPr/>
        </p:nvSpPr>
        <p:spPr>
          <a:xfrm>
            <a:off x="567248" y="1235186"/>
            <a:ext cx="8663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The Serif Hand Light" panose="03070302030502020204" pitchFamily="66" charset="0"/>
                <a:ea typeface="KoPub돋움체 Bold" panose="02020603020101020101" pitchFamily="18" charset="-127"/>
              </a:rPr>
              <a:t>▌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소성공정 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674117-E6DA-425A-BC8E-3D84AD80FD0E}"/>
              </a:ext>
            </a:extLst>
          </p:cNvPr>
          <p:cNvSpPr txBox="1"/>
          <p:nvPr/>
        </p:nvSpPr>
        <p:spPr>
          <a:xfrm>
            <a:off x="834287" y="1719364"/>
            <a:ext cx="8522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재료를 상온 혹은 가열해서 소성영역에서 외력을 가해 희망하는 형태로 제작하는 가공법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소성가공은 주로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Batch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생산 방식이며 재질에 따라 속도와 온도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가압의 정도 관리가  중요함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소성가공은 복잡한 형상부품을 성형하는 과정에서 정밀도 확보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설비의 대형화 및  고속화에 의한 작업속도의 향상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소음과 진동에 의한 작업환경의 개선이 요구됨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AEB13B-0130-4A6F-895C-623AD3E0DB17}"/>
              </a:ext>
            </a:extLst>
          </p:cNvPr>
          <p:cNvSpPr/>
          <p:nvPr/>
        </p:nvSpPr>
        <p:spPr>
          <a:xfrm>
            <a:off x="567248" y="3289024"/>
            <a:ext cx="8663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The Serif Hand Light" panose="03070302030502020204" pitchFamily="66" charset="0"/>
                <a:ea typeface="KoPub돋움체 Bold" panose="02020603020101020101" pitchFamily="18" charset="-127"/>
              </a:rPr>
              <a:t>▌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소성공정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F43FE220-88AB-4B6D-A24F-1EE56720B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538" y="3718903"/>
            <a:ext cx="7398924" cy="27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2737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342441"/>
      </a:dk2>
      <a:lt2>
        <a:srgbClr val="E2E8E7"/>
      </a:lt2>
      <a:accent1>
        <a:srgbClr val="C34D64"/>
      </a:accent1>
      <a:accent2>
        <a:srgbClr val="B13B83"/>
      </a:accent2>
      <a:accent3>
        <a:srgbClr val="C04DC3"/>
      </a:accent3>
      <a:accent4>
        <a:srgbClr val="7D3BB1"/>
      </a:accent4>
      <a:accent5>
        <a:srgbClr val="5D4DC3"/>
      </a:accent5>
      <a:accent6>
        <a:srgbClr val="3B5CB1"/>
      </a:accent6>
      <a:hlink>
        <a:srgbClr val="8161CA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테마">
  <a:themeElements>
    <a:clrScheme name="움직이는 텍스트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3401</TotalTime>
  <Words>2432</Words>
  <Application>Microsoft Office PowerPoint</Application>
  <PresentationFormat>A4 용지(210x297mm)</PresentationFormat>
  <Paragraphs>430</Paragraphs>
  <Slides>38</Slides>
  <Notes>15</Notes>
  <HiddenSlides>0</HiddenSlides>
  <MMClips>1</MMClips>
  <ScaleCrop>false</ScaleCrop>
  <HeadingPairs>
    <vt:vector size="8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6" baseType="lpstr">
      <vt:lpstr>KoPub돋움체 Bold</vt:lpstr>
      <vt:lpstr>Arial</vt:lpstr>
      <vt:lpstr>맑은 고딕</vt:lpstr>
      <vt:lpstr>The Serif Hand Light</vt:lpstr>
      <vt:lpstr>Wingdings</vt:lpstr>
      <vt:lpstr>Microsoft Sans Serif</vt:lpstr>
      <vt:lpstr>Calibri</vt:lpstr>
      <vt:lpstr>HY견고딕</vt:lpstr>
      <vt:lpstr>-윤고딕330</vt:lpstr>
      <vt:lpstr>SamsungOne 400</vt:lpstr>
      <vt:lpstr>함초롬바탕</vt:lpstr>
      <vt:lpstr>나눔고딕 ExtraBold</vt:lpstr>
      <vt:lpstr>Abadi</vt:lpstr>
      <vt:lpstr>KoPub돋움체 Medium</vt:lpstr>
      <vt:lpstr>Avenir Next LT Pro</vt:lpstr>
      <vt:lpstr>AccentBoxVTI</vt:lpstr>
      <vt:lpstr>Office 테마</vt:lpstr>
      <vt:lpstr>패키지</vt:lpstr>
      <vt:lpstr> </vt:lpstr>
      <vt:lpstr>상쇄등록부시스템(ORS)</vt:lpstr>
      <vt:lpstr>PowerPoint 프레젠테이션</vt:lpstr>
      <vt:lpstr>PowerPoint 프레젠테이션</vt:lpstr>
      <vt:lpstr>PowerPoint 프레젠테이션</vt:lpstr>
      <vt:lpstr>Cement 표준규격</vt:lpstr>
      <vt:lpstr>Cement 제조 프로세스</vt:lpstr>
      <vt:lpstr>Cement 제조 프로세스</vt:lpstr>
      <vt:lpstr>소성공정이란?</vt:lpstr>
      <vt:lpstr>소성공정이란?</vt:lpstr>
      <vt:lpstr>소성공정이란?</vt:lpstr>
      <vt:lpstr>소성공정이란?</vt:lpstr>
      <vt:lpstr>소성공정이란?</vt:lpstr>
      <vt:lpstr>소성공정이란?</vt:lpstr>
      <vt:lpstr>PowerPoint 프레젠테이션</vt:lpstr>
      <vt:lpstr>탄소배출권</vt:lpstr>
      <vt:lpstr>탄소배출권 거래제</vt:lpstr>
      <vt:lpstr>탄소배출권 거래제</vt:lpstr>
      <vt:lpstr>PowerPoint 프레젠테이션</vt:lpstr>
      <vt:lpstr>주요 배출활동</vt:lpstr>
      <vt:lpstr>온실가스 배출량의 산정 절차</vt:lpstr>
      <vt:lpstr>온실가스 배출량의 산정 절차 (2)</vt:lpstr>
      <vt:lpstr>온실가스 배출량의 산정 절차 (3)</vt:lpstr>
      <vt:lpstr>온실가스 배출량의 산정 절차 (4)</vt:lpstr>
      <vt:lpstr>온실가스 배출량의 산정 절차 (5)</vt:lpstr>
      <vt:lpstr>온실가스 배출량 산정 방법론</vt:lpstr>
      <vt:lpstr>온실가스 배출량 산정 방법론 (2)</vt:lpstr>
      <vt:lpstr>PowerPoint 프레젠테이션</vt:lpstr>
      <vt:lpstr>어떤 정보통신기술을 활용해야하는지?</vt:lpstr>
      <vt:lpstr>사례가 있는지?</vt:lpstr>
      <vt:lpstr>참고 URL</vt:lpstr>
      <vt:lpstr>Python Library 활용</vt:lpstr>
      <vt:lpstr>RNN, LSTM, GRU 비교</vt:lpstr>
      <vt:lpstr>분석 및 구현시 유의사항</vt:lpstr>
      <vt:lpstr>Case Study</vt:lpstr>
      <vt:lpstr>PowerPoint 프레젠테이션</vt:lpstr>
      <vt:lpstr>LSTM vs. GRU</vt:lpstr>
      <vt:lpstr>GRU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Daniel</dc:creator>
  <cp:lastModifiedBy>Lee Daniel</cp:lastModifiedBy>
  <cp:revision>93</cp:revision>
  <cp:lastPrinted>2020-05-05T07:02:28Z</cp:lastPrinted>
  <dcterms:created xsi:type="dcterms:W3CDTF">2020-04-30T01:46:48Z</dcterms:created>
  <dcterms:modified xsi:type="dcterms:W3CDTF">2020-06-27T08:18:22Z</dcterms:modified>
</cp:coreProperties>
</file>